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56" r:id="rId2"/>
    <p:sldId id="260" r:id="rId3"/>
    <p:sldId id="279" r:id="rId4"/>
    <p:sldId id="289" r:id="rId5"/>
    <p:sldId id="257" r:id="rId6"/>
    <p:sldId id="265" r:id="rId7"/>
    <p:sldId id="282" r:id="rId8"/>
    <p:sldId id="283" r:id="rId9"/>
    <p:sldId id="284" r:id="rId10"/>
    <p:sldId id="267" r:id="rId11"/>
    <p:sldId id="288" r:id="rId12"/>
    <p:sldId id="287" r:id="rId13"/>
    <p:sldId id="270" r:id="rId14"/>
    <p:sldId id="271" r:id="rId15"/>
    <p:sldId id="273" r:id="rId16"/>
    <p:sldId id="280" r:id="rId17"/>
    <p:sldId id="281" r:id="rId18"/>
  </p:sldIdLst>
  <p:sldSz cx="9144000" cy="6858000" type="screen4x3"/>
  <p:notesSz cx="6858000" cy="9144000"/>
  <p:embeddedFontLst>
    <p:embeddedFont>
      <p:font typeface="맑은 고딕" pitchFamily="50" charset="-127"/>
      <p:regular r:id="rId20"/>
      <p:bold r:id="rId21"/>
    </p:embeddedFont>
    <p:embeddedFont>
      <p:font typeface="-윤고딕340" charset="-127"/>
      <p:regular r:id="rId22"/>
    </p:embeddedFont>
    <p:embeddedFont>
      <p:font typeface="HY강B" pitchFamily="18" charset="-127"/>
      <p:regular r:id="rId23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047" autoAdjust="0"/>
    <p:restoredTop sz="95833" autoAdjust="0"/>
  </p:normalViewPr>
  <p:slideViewPr>
    <p:cSldViewPr>
      <p:cViewPr>
        <p:scale>
          <a:sx n="65" d="100"/>
          <a:sy n="65" d="100"/>
        </p:scale>
        <p:origin x="-2406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3BF6F6-DDE8-4A31-87AB-F6C8655C315E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FFDBFE92-9176-4F19-94D6-D4488FC0551B}">
      <dgm:prSet phldrT="[텍스트]" custT="1"/>
      <dgm:spPr/>
      <dgm:t>
        <a:bodyPr/>
        <a:lstStyle/>
        <a:p>
          <a:pPr latinLnBrk="1"/>
          <a:r>
            <a:rPr lang="en-US" sz="3200" b="1" kern="1200" spc="0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rPr>
            <a:t>Phyton</a:t>
          </a:r>
          <a:endParaRPr lang="en-US" sz="3200" b="1" kern="1200" spc="0" baseline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-윤고딕340" charset="-127"/>
            <a:ea typeface="-윤고딕340" charset="-127"/>
          </a:endParaRPr>
        </a:p>
        <a:p>
          <a:pPr latinLnBrk="1"/>
          <a:r>
            <a:rPr lang="ko-KR" altLang="en-US" sz="3200" kern="200" spc="-100" baseline="0" dirty="0" smtClean="0">
              <a:latin typeface="-윤고딕340" charset="-127"/>
              <a:ea typeface="-윤고딕340" charset="-127"/>
            </a:rPr>
            <a:t>식물</a:t>
          </a:r>
          <a:endParaRPr lang="en-US" sz="3200" kern="200" spc="-100" baseline="0" dirty="0" smtClean="0">
            <a:latin typeface="-윤고딕340" charset="-127"/>
            <a:ea typeface="-윤고딕340" charset="-127"/>
          </a:endParaRPr>
        </a:p>
      </dgm:t>
    </dgm:pt>
    <dgm:pt modelId="{036A0A28-B2FC-4D77-B4BA-E90D739F1915}" type="sibTrans" cxnId="{BB018FC1-7CD4-44F9-BD4A-9551AB539467}">
      <dgm:prSet/>
      <dgm:spPr/>
      <dgm:t>
        <a:bodyPr/>
        <a:lstStyle/>
        <a:p>
          <a:pPr latinLnBrk="1"/>
          <a:endParaRPr lang="ko-KR" altLang="en-US"/>
        </a:p>
      </dgm:t>
    </dgm:pt>
    <dgm:pt modelId="{30B56749-C1F7-4B21-93C1-671214D62441}" type="parTrans" cxnId="{BB018FC1-7CD4-44F9-BD4A-9551AB539467}">
      <dgm:prSet/>
      <dgm:spPr/>
      <dgm:t>
        <a:bodyPr/>
        <a:lstStyle/>
        <a:p>
          <a:pPr latinLnBrk="1"/>
          <a:endParaRPr lang="ko-KR" altLang="en-US"/>
        </a:p>
      </dgm:t>
    </dgm:pt>
    <dgm:pt modelId="{CA23290D-0AAD-44A3-9B6D-D2D976C14DCD}">
      <dgm:prSet phldrT="[텍스트]" custT="1"/>
      <dgm:spPr/>
      <dgm:t>
        <a:bodyPr/>
        <a:lstStyle/>
        <a:p>
          <a:pPr latinLnBrk="1"/>
          <a:r>
            <a:rPr lang="en-US" sz="32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rPr>
            <a:t>Cide</a:t>
          </a:r>
          <a:endParaRPr lang="en-US" sz="32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-윤고딕340" charset="-127"/>
            <a:ea typeface="-윤고딕340" charset="-127"/>
          </a:endParaRPr>
        </a:p>
        <a:p>
          <a:pPr latinLnBrk="1"/>
          <a:r>
            <a:rPr lang="ko-KR" altLang="en-US" sz="3200" dirty="0" smtClean="0">
              <a:latin typeface="-윤고딕340" charset="-127"/>
              <a:ea typeface="-윤고딕340" charset="-127"/>
            </a:rPr>
            <a:t>살균력</a:t>
          </a:r>
          <a:r>
            <a:rPr lang="en-US" altLang="ko-KR" sz="3200" dirty="0" smtClean="0">
              <a:latin typeface="-윤고딕340" charset="-127"/>
              <a:ea typeface="-윤고딕340" charset="-127"/>
            </a:rPr>
            <a:t>,</a:t>
          </a:r>
          <a:r>
            <a:rPr lang="ko-KR" altLang="en-US" sz="3200" dirty="0" smtClean="0">
              <a:latin typeface="-윤고딕340" charset="-127"/>
              <a:ea typeface="-윤고딕340" charset="-127"/>
            </a:rPr>
            <a:t> 죽임</a:t>
          </a:r>
          <a:endParaRPr lang="ko-KR" altLang="en-US" sz="3200" dirty="0">
            <a:latin typeface="-윤고딕340" charset="-127"/>
            <a:ea typeface="-윤고딕340" charset="-127"/>
          </a:endParaRPr>
        </a:p>
      </dgm:t>
    </dgm:pt>
    <dgm:pt modelId="{4E298DED-7FB6-408B-A7E5-BA77054C5D25}" type="sibTrans" cxnId="{EF439673-AF2C-4AF5-9FDD-74B0ED33F0C3}">
      <dgm:prSet/>
      <dgm:spPr/>
      <dgm:t>
        <a:bodyPr/>
        <a:lstStyle/>
        <a:p>
          <a:pPr latinLnBrk="1"/>
          <a:endParaRPr lang="ko-KR" altLang="en-US"/>
        </a:p>
      </dgm:t>
    </dgm:pt>
    <dgm:pt modelId="{257B9667-D961-45CC-8AE0-29BFD8D19006}" type="parTrans" cxnId="{EF439673-AF2C-4AF5-9FDD-74B0ED33F0C3}">
      <dgm:prSet/>
      <dgm:spPr/>
      <dgm:t>
        <a:bodyPr/>
        <a:lstStyle/>
        <a:p>
          <a:pPr latinLnBrk="1"/>
          <a:endParaRPr lang="ko-KR" altLang="en-US"/>
        </a:p>
      </dgm:t>
    </dgm:pt>
    <dgm:pt modelId="{141088C2-B55F-4708-9183-841A4354CD60}">
      <dgm:prSet phldrT="[텍스트]" custT="1"/>
      <dgm:spPr/>
      <dgm:t>
        <a:bodyPr/>
        <a:lstStyle/>
        <a:p>
          <a:pPr latinLnBrk="1"/>
          <a:r>
            <a:rPr lang="en-US" sz="3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rPr>
            <a:t>Phytoncide</a:t>
          </a:r>
          <a:endParaRPr lang="ko-KR" altLang="en-US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-윤고딕340" charset="-127"/>
            <a:ea typeface="-윤고딕340" charset="-127"/>
          </a:endParaRPr>
        </a:p>
      </dgm:t>
    </dgm:pt>
    <dgm:pt modelId="{422E17A3-3D72-4122-B1B3-2BF1868F77FD}" type="sibTrans" cxnId="{46848CB8-6221-44FD-B5B3-D0178DD1F5A6}">
      <dgm:prSet/>
      <dgm:spPr/>
      <dgm:t>
        <a:bodyPr/>
        <a:lstStyle/>
        <a:p>
          <a:pPr latinLnBrk="1"/>
          <a:endParaRPr lang="ko-KR" altLang="en-US"/>
        </a:p>
      </dgm:t>
    </dgm:pt>
    <dgm:pt modelId="{3813338B-55FB-4EA4-BD0B-B411DDA80A29}" type="parTrans" cxnId="{46848CB8-6221-44FD-B5B3-D0178DD1F5A6}">
      <dgm:prSet/>
      <dgm:spPr/>
      <dgm:t>
        <a:bodyPr/>
        <a:lstStyle/>
        <a:p>
          <a:pPr latinLnBrk="1"/>
          <a:endParaRPr lang="ko-KR" altLang="en-US"/>
        </a:p>
      </dgm:t>
    </dgm:pt>
    <dgm:pt modelId="{FF6CB6C6-D51C-45A4-9A3D-247B24405AC6}" type="pres">
      <dgm:prSet presAssocID="{CB3BF6F6-DDE8-4A31-87AB-F6C8655C315E}" presName="Name0" presStyleCnt="0">
        <dgm:presLayoutVars>
          <dgm:dir/>
          <dgm:resizeHandles val="exact"/>
        </dgm:presLayoutVars>
      </dgm:prSet>
      <dgm:spPr/>
    </dgm:pt>
    <dgm:pt modelId="{783CC8CD-1169-45FF-87BE-F0EDB3574CE6}" type="pres">
      <dgm:prSet presAssocID="{CB3BF6F6-DDE8-4A31-87AB-F6C8655C315E}" presName="vNodes" presStyleCnt="0"/>
      <dgm:spPr/>
    </dgm:pt>
    <dgm:pt modelId="{DA1E95F1-30DB-4EB2-B134-845F68D2A91E}" type="pres">
      <dgm:prSet presAssocID="{FFDBFE92-9176-4F19-94D6-D4488FC0551B}" presName="node" presStyleLbl="node1" presStyleIdx="0" presStyleCnt="3" custScaleX="202220" custScaleY="9338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FCC962F-93CE-4A83-8820-00D70790C2DB}" type="pres">
      <dgm:prSet presAssocID="{036A0A28-B2FC-4D77-B4BA-E90D739F1915}" presName="spacerT" presStyleCnt="0"/>
      <dgm:spPr/>
    </dgm:pt>
    <dgm:pt modelId="{3F01E492-0FCB-4945-ACF5-603ECEF4FFE3}" type="pres">
      <dgm:prSet presAssocID="{036A0A28-B2FC-4D77-B4BA-E90D739F1915}" presName="sibTrans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A4CA9EC2-27E5-4494-B3B3-344B52E93D89}" type="pres">
      <dgm:prSet presAssocID="{036A0A28-B2FC-4D77-B4BA-E90D739F1915}" presName="spacerB" presStyleCnt="0"/>
      <dgm:spPr/>
    </dgm:pt>
    <dgm:pt modelId="{A3449364-E3FD-4307-B074-6D016A99F936}" type="pres">
      <dgm:prSet presAssocID="{CA23290D-0AAD-44A3-9B6D-D2D976C14DCD}" presName="node" presStyleLbl="node1" presStyleIdx="1" presStyleCnt="3" custScaleX="234036" custScaleY="10104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3B9C186-2233-4E20-B242-8EBD93B17F95}" type="pres">
      <dgm:prSet presAssocID="{CB3BF6F6-DDE8-4A31-87AB-F6C8655C315E}" presName="sibTransLast" presStyleLbl="sibTrans2D1" presStyleIdx="1" presStyleCnt="2" custLinFactNeighborX="-16791" custLinFactNeighborY="-2304"/>
      <dgm:spPr/>
      <dgm:t>
        <a:bodyPr/>
        <a:lstStyle/>
        <a:p>
          <a:pPr latinLnBrk="1"/>
          <a:endParaRPr lang="ko-KR" altLang="en-US"/>
        </a:p>
      </dgm:t>
    </dgm:pt>
    <dgm:pt modelId="{F020CEDA-5426-40B6-8343-8FAC8F253BD0}" type="pres">
      <dgm:prSet presAssocID="{CB3BF6F6-DDE8-4A31-87AB-F6C8655C315E}" presName="connectorText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6C6786FE-A9E0-4190-8E12-99A1EC75B094}" type="pres">
      <dgm:prSet presAssocID="{CB3BF6F6-DDE8-4A31-87AB-F6C8655C315E}" presName="lastNode" presStyleLbl="node1" presStyleIdx="2" presStyleCnt="3" custScaleX="129193" custScaleY="3683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6848CB8-6221-44FD-B5B3-D0178DD1F5A6}" srcId="{CB3BF6F6-DDE8-4A31-87AB-F6C8655C315E}" destId="{141088C2-B55F-4708-9183-841A4354CD60}" srcOrd="2" destOrd="0" parTransId="{3813338B-55FB-4EA4-BD0B-B411DDA80A29}" sibTransId="{422E17A3-3D72-4122-B1B3-2BF1868F77FD}"/>
    <dgm:cxn modelId="{ED5D0A79-BC6D-42CF-8672-05D77AD74DF4}" type="presOf" srcId="{141088C2-B55F-4708-9183-841A4354CD60}" destId="{6C6786FE-A9E0-4190-8E12-99A1EC75B094}" srcOrd="0" destOrd="0" presId="urn:microsoft.com/office/officeart/2005/8/layout/equation2"/>
    <dgm:cxn modelId="{EF439673-AF2C-4AF5-9FDD-74B0ED33F0C3}" srcId="{CB3BF6F6-DDE8-4A31-87AB-F6C8655C315E}" destId="{CA23290D-0AAD-44A3-9B6D-D2D976C14DCD}" srcOrd="1" destOrd="0" parTransId="{257B9667-D961-45CC-8AE0-29BFD8D19006}" sibTransId="{4E298DED-7FB6-408B-A7E5-BA77054C5D25}"/>
    <dgm:cxn modelId="{4E3E0E9C-50E6-40AC-8AE6-7173610C4AC5}" type="presOf" srcId="{4E298DED-7FB6-408B-A7E5-BA77054C5D25}" destId="{F020CEDA-5426-40B6-8343-8FAC8F253BD0}" srcOrd="1" destOrd="0" presId="urn:microsoft.com/office/officeart/2005/8/layout/equation2"/>
    <dgm:cxn modelId="{01921E07-E34C-4CC7-A05C-0C1E1DD55631}" type="presOf" srcId="{FFDBFE92-9176-4F19-94D6-D4488FC0551B}" destId="{DA1E95F1-30DB-4EB2-B134-845F68D2A91E}" srcOrd="0" destOrd="0" presId="urn:microsoft.com/office/officeart/2005/8/layout/equation2"/>
    <dgm:cxn modelId="{13A09495-6A50-4507-BE4B-86CFEC3B9C7E}" type="presOf" srcId="{CB3BF6F6-DDE8-4A31-87AB-F6C8655C315E}" destId="{FF6CB6C6-D51C-45A4-9A3D-247B24405AC6}" srcOrd="0" destOrd="0" presId="urn:microsoft.com/office/officeart/2005/8/layout/equation2"/>
    <dgm:cxn modelId="{4AFE4B3D-7557-4F3F-9611-E99FB6953F2A}" type="presOf" srcId="{CA23290D-0AAD-44A3-9B6D-D2D976C14DCD}" destId="{A3449364-E3FD-4307-B074-6D016A99F936}" srcOrd="0" destOrd="0" presId="urn:microsoft.com/office/officeart/2005/8/layout/equation2"/>
    <dgm:cxn modelId="{BB018FC1-7CD4-44F9-BD4A-9551AB539467}" srcId="{CB3BF6F6-DDE8-4A31-87AB-F6C8655C315E}" destId="{FFDBFE92-9176-4F19-94D6-D4488FC0551B}" srcOrd="0" destOrd="0" parTransId="{30B56749-C1F7-4B21-93C1-671214D62441}" sibTransId="{036A0A28-B2FC-4D77-B4BA-E90D739F1915}"/>
    <dgm:cxn modelId="{54E777C2-B9D3-4C6B-B943-CB6A87CA4653}" type="presOf" srcId="{036A0A28-B2FC-4D77-B4BA-E90D739F1915}" destId="{3F01E492-0FCB-4945-ACF5-603ECEF4FFE3}" srcOrd="0" destOrd="0" presId="urn:microsoft.com/office/officeart/2005/8/layout/equation2"/>
    <dgm:cxn modelId="{F9D27CED-8EE2-458B-A2AF-6C011982C19D}" type="presOf" srcId="{4E298DED-7FB6-408B-A7E5-BA77054C5D25}" destId="{E3B9C186-2233-4E20-B242-8EBD93B17F95}" srcOrd="0" destOrd="0" presId="urn:microsoft.com/office/officeart/2005/8/layout/equation2"/>
    <dgm:cxn modelId="{19311765-0CEC-45D7-809A-61D0B28A8996}" type="presParOf" srcId="{FF6CB6C6-D51C-45A4-9A3D-247B24405AC6}" destId="{783CC8CD-1169-45FF-87BE-F0EDB3574CE6}" srcOrd="0" destOrd="0" presId="urn:microsoft.com/office/officeart/2005/8/layout/equation2"/>
    <dgm:cxn modelId="{44BB1E3A-C39F-4FBE-B8F1-00F0670A74F7}" type="presParOf" srcId="{783CC8CD-1169-45FF-87BE-F0EDB3574CE6}" destId="{DA1E95F1-30DB-4EB2-B134-845F68D2A91E}" srcOrd="0" destOrd="0" presId="urn:microsoft.com/office/officeart/2005/8/layout/equation2"/>
    <dgm:cxn modelId="{A7ADF0D4-24CB-4344-B6B5-38D9C36E5D44}" type="presParOf" srcId="{783CC8CD-1169-45FF-87BE-F0EDB3574CE6}" destId="{BFCC962F-93CE-4A83-8820-00D70790C2DB}" srcOrd="1" destOrd="0" presId="urn:microsoft.com/office/officeart/2005/8/layout/equation2"/>
    <dgm:cxn modelId="{80AB004E-20F0-4897-B53B-E4A0573183D8}" type="presParOf" srcId="{783CC8CD-1169-45FF-87BE-F0EDB3574CE6}" destId="{3F01E492-0FCB-4945-ACF5-603ECEF4FFE3}" srcOrd="2" destOrd="0" presId="urn:microsoft.com/office/officeart/2005/8/layout/equation2"/>
    <dgm:cxn modelId="{895BDCC3-E311-4B43-8D87-04F4BA83B6A2}" type="presParOf" srcId="{783CC8CD-1169-45FF-87BE-F0EDB3574CE6}" destId="{A4CA9EC2-27E5-4494-B3B3-344B52E93D89}" srcOrd="3" destOrd="0" presId="urn:microsoft.com/office/officeart/2005/8/layout/equation2"/>
    <dgm:cxn modelId="{91943276-AAFF-42A0-B347-A2DECD964D0C}" type="presParOf" srcId="{783CC8CD-1169-45FF-87BE-F0EDB3574CE6}" destId="{A3449364-E3FD-4307-B074-6D016A99F936}" srcOrd="4" destOrd="0" presId="urn:microsoft.com/office/officeart/2005/8/layout/equation2"/>
    <dgm:cxn modelId="{ABF63F23-68B3-41EA-B10A-D438911ABFBD}" type="presParOf" srcId="{FF6CB6C6-D51C-45A4-9A3D-247B24405AC6}" destId="{E3B9C186-2233-4E20-B242-8EBD93B17F95}" srcOrd="1" destOrd="0" presId="urn:microsoft.com/office/officeart/2005/8/layout/equation2"/>
    <dgm:cxn modelId="{9307EFEE-8775-41BB-A1F1-0FF6823A2524}" type="presParOf" srcId="{E3B9C186-2233-4E20-B242-8EBD93B17F95}" destId="{F020CEDA-5426-40B6-8343-8FAC8F253BD0}" srcOrd="0" destOrd="0" presId="urn:microsoft.com/office/officeart/2005/8/layout/equation2"/>
    <dgm:cxn modelId="{98C079A1-6EDA-4CEB-8038-A9405648796D}" type="presParOf" srcId="{FF6CB6C6-D51C-45A4-9A3D-247B24405AC6}" destId="{6C6786FE-A9E0-4190-8E12-99A1EC75B094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1E95F1-30DB-4EB2-B134-845F68D2A91E}">
      <dsp:nvSpPr>
        <dsp:cNvPr id="0" name=""/>
        <dsp:cNvSpPr/>
      </dsp:nvSpPr>
      <dsp:spPr>
        <a:xfrm>
          <a:off x="236706" y="54537"/>
          <a:ext cx="2976744" cy="13746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spc="0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rPr>
            <a:t>Phyton</a:t>
          </a:r>
          <a:endParaRPr lang="en-US" sz="3200" b="1" kern="1200" spc="0" baseline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-윤고딕340" charset="-127"/>
            <a:ea typeface="-윤고딕340" charset="-127"/>
          </a:endParaRPr>
        </a:p>
        <a:p>
          <a:pPr lvl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200" kern="200" spc="-100" baseline="0" dirty="0" smtClean="0">
              <a:latin typeface="-윤고딕340" charset="-127"/>
              <a:ea typeface="-윤고딕340" charset="-127"/>
            </a:rPr>
            <a:t>식물</a:t>
          </a:r>
          <a:endParaRPr lang="en-US" sz="3200" kern="200" spc="-100" baseline="0" dirty="0" smtClean="0">
            <a:latin typeface="-윤고딕340" charset="-127"/>
            <a:ea typeface="-윤고딕340" charset="-127"/>
          </a:endParaRPr>
        </a:p>
      </dsp:txBody>
      <dsp:txXfrm>
        <a:off x="236706" y="54537"/>
        <a:ext cx="2976744" cy="1374657"/>
      </dsp:txXfrm>
    </dsp:sp>
    <dsp:sp modelId="{3F01E492-0FCB-4945-ACF5-603ECEF4FFE3}">
      <dsp:nvSpPr>
        <dsp:cNvPr id="0" name=""/>
        <dsp:cNvSpPr/>
      </dsp:nvSpPr>
      <dsp:spPr>
        <a:xfrm>
          <a:off x="1298189" y="1548724"/>
          <a:ext cx="853778" cy="85377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900" kern="1200"/>
        </a:p>
      </dsp:txBody>
      <dsp:txXfrm>
        <a:off x="1298189" y="1548724"/>
        <a:ext cx="853778" cy="853778"/>
      </dsp:txXfrm>
    </dsp:sp>
    <dsp:sp modelId="{A3449364-E3FD-4307-B074-6D016A99F936}">
      <dsp:nvSpPr>
        <dsp:cNvPr id="0" name=""/>
        <dsp:cNvSpPr/>
      </dsp:nvSpPr>
      <dsp:spPr>
        <a:xfrm>
          <a:off x="2535" y="2522032"/>
          <a:ext cx="3445086" cy="14874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rPr>
            <a:t>Cide</a:t>
          </a:r>
          <a:endParaRPr lang="en-US" sz="32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-윤고딕340" charset="-127"/>
            <a:ea typeface="-윤고딕340" charset="-127"/>
          </a:endParaRPr>
        </a:p>
        <a:p>
          <a:pPr lvl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200" kern="1200" dirty="0" smtClean="0">
              <a:latin typeface="-윤고딕340" charset="-127"/>
              <a:ea typeface="-윤고딕340" charset="-127"/>
            </a:rPr>
            <a:t>살균력</a:t>
          </a:r>
          <a:r>
            <a:rPr lang="en-US" altLang="ko-KR" sz="3200" kern="1200" dirty="0" smtClean="0">
              <a:latin typeface="-윤고딕340" charset="-127"/>
              <a:ea typeface="-윤고딕340" charset="-127"/>
            </a:rPr>
            <a:t>,</a:t>
          </a:r>
          <a:r>
            <a:rPr lang="ko-KR" altLang="en-US" sz="3200" kern="1200" dirty="0" smtClean="0">
              <a:latin typeface="-윤고딕340" charset="-127"/>
              <a:ea typeface="-윤고딕340" charset="-127"/>
            </a:rPr>
            <a:t> 죽임</a:t>
          </a:r>
          <a:endParaRPr lang="ko-KR" altLang="en-US" sz="3200" kern="1200" dirty="0">
            <a:latin typeface="-윤고딕340" charset="-127"/>
            <a:ea typeface="-윤고딕340" charset="-127"/>
          </a:endParaRPr>
        </a:p>
      </dsp:txBody>
      <dsp:txXfrm>
        <a:off x="2535" y="2522032"/>
        <a:ext cx="3445086" cy="1487430"/>
      </dsp:txXfrm>
    </dsp:sp>
    <dsp:sp modelId="{E3B9C186-2233-4E20-B242-8EBD93B17F95}">
      <dsp:nvSpPr>
        <dsp:cNvPr id="0" name=""/>
        <dsp:cNvSpPr/>
      </dsp:nvSpPr>
      <dsp:spPr>
        <a:xfrm>
          <a:off x="3589827" y="1745585"/>
          <a:ext cx="468106" cy="5475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600" kern="1200"/>
        </a:p>
      </dsp:txBody>
      <dsp:txXfrm>
        <a:off x="3589827" y="1745585"/>
        <a:ext cx="468106" cy="547596"/>
      </dsp:txXfrm>
    </dsp:sp>
    <dsp:sp modelId="{6C6786FE-A9E0-4190-8E12-99A1EC75B094}">
      <dsp:nvSpPr>
        <dsp:cNvPr id="0" name=""/>
        <dsp:cNvSpPr/>
      </dsp:nvSpPr>
      <dsp:spPr>
        <a:xfrm>
          <a:off x="4330841" y="1489776"/>
          <a:ext cx="3803526" cy="10844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rPr>
            <a:t>Phytoncide</a:t>
          </a:r>
          <a:endParaRPr lang="ko-KR" altLang="en-US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-윤고딕340" charset="-127"/>
            <a:ea typeface="-윤고딕340" charset="-127"/>
          </a:endParaRPr>
        </a:p>
      </dsp:txBody>
      <dsp:txXfrm>
        <a:off x="4330841" y="1489776"/>
        <a:ext cx="3803526" cy="10844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B2557-6C5F-4D00-B82E-30B170CA1F55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F7551-4270-40AB-945B-6E095B4463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“</a:t>
            </a:r>
            <a:r>
              <a:rPr lang="ko-KR" altLang="en-US" dirty="0" smtClean="0"/>
              <a:t>행복</a:t>
            </a:r>
            <a:r>
              <a:rPr lang="en-US" altLang="ko-KR" dirty="0" smtClean="0"/>
              <a:t>=</a:t>
            </a:r>
            <a:r>
              <a:rPr lang="ko-KR" altLang="en-US" dirty="0" smtClean="0"/>
              <a:t>만족</a:t>
            </a:r>
            <a:r>
              <a:rPr lang="en-US" altLang="ko-KR" dirty="0" smtClean="0"/>
              <a:t>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F7551-4270-40AB-945B-6E095B446373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행복은 무엇일까요</a:t>
            </a:r>
            <a:endParaRPr lang="en-US" altLang="ko-KR" dirty="0" smtClean="0"/>
          </a:p>
          <a:p>
            <a:r>
              <a:rPr lang="ko-KR" altLang="en-US" dirty="0" smtClean="0"/>
              <a:t>우리끼리 생각해보았다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F7551-4270-40AB-945B-6E095B446373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677B-8185-45A3-9B05-1FA12AC7E886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CFF4-A3C6-4DA3-8242-F03E92631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677B-8185-45A3-9B05-1FA12AC7E886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CFF4-A3C6-4DA3-8242-F03E92631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677B-8185-45A3-9B05-1FA12AC7E886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CFF4-A3C6-4DA3-8242-F03E92631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677B-8185-45A3-9B05-1FA12AC7E886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CFF4-A3C6-4DA3-8242-F03E92631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677B-8185-45A3-9B05-1FA12AC7E886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CFF4-A3C6-4DA3-8242-F03E92631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677B-8185-45A3-9B05-1FA12AC7E886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CFF4-A3C6-4DA3-8242-F03E92631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677B-8185-45A3-9B05-1FA12AC7E886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CFF4-A3C6-4DA3-8242-F03E92631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677B-8185-45A3-9B05-1FA12AC7E886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CFF4-A3C6-4DA3-8242-F03E92631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677B-8185-45A3-9B05-1FA12AC7E886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CFF4-A3C6-4DA3-8242-F03E92631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677B-8185-45A3-9B05-1FA12AC7E886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CFF4-A3C6-4DA3-8242-F03E92631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677B-8185-45A3-9B05-1FA12AC7E886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1CFF4-A3C6-4DA3-8242-F03E92631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F677B-8185-45A3-9B05-1FA12AC7E886}" type="datetimeFigureOut">
              <a:rPr lang="ko-KR" altLang="en-US" smtClean="0"/>
              <a:pPr/>
              <a:t>2012-06-05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1CFF4-A3C6-4DA3-8242-F03E92631DA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cafe.naver.com/chmart/719" TargetMode="Externa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mgoon.com/428808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pn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l1516.hanmail.net/Mail-bin/view_submsg3.cgi?TM=jOi5o+GuQw1HjA2Sq45TWYIeypqTMsoJywEJIfVdmyJty6yttlW1JFbm1DZg7/vXSXz3ZpBWwMdzfvrQwY9nfhp6QW8yE1lT3dOg9yspGYeMP4utw151l5z6PekFDT5ihdcapsusiIKVi3kLJZC44Tm307BWdy0Qt9/3IrJ675izrmQYN9SLvmvY6WaxByr2wbVNOu3dwtOZxVnlvtL+vIk3t0u4pXqvKSQmrtG+3k682ioenSessOhmG6jYOe0kMApOW+HODZHTNqIYXYK7TwtFV3jOuZRUY1/bzk8eELPKdFPeUS8yAWBryjFXQjzTtq2zSwZE0njX3Z8DSnL476ZqG4Y27+n+3/cyfauV6ha2rR6NX9lHOxn7MU97ofa8apK1X0IDP6FYY4HOaV3WHzokgveDR7odXn1oiOYGrXDzT8DziKr29RCbFLGwn8Zwng3cALozu/U6lqEfnR0mhAroxtO5GqDLSWI/eSI7UhYgNoGckaGg/TXVE5smibIoKZ1K0/j9hfCfIOzfzdogvN6Ei2KvZ6s1WHoTfy0OqBYoOI1lWwzK0po/VQWo5xwhKa8pWcacmDxtLZ6ynSRM/1g82GI0JraiBOiGn9rNcf7L3MCRZ42wcE8ikgNV8lAYOQH0TLbbO8qjVflxKOhgW1e2ha61zJqV/li3mUiz7n7tCl1RKolleg==&amp;encoding=UTF-8&amp;MSGID=000000000001V2P&amp;pos=289415&amp;bodylen=69024&amp;realname=%EA%B8%B0%EC%82%AC4.jpg&amp;contenttype=image/jpeg&amp;attnum=31&amp;attid=0.5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 descr="행복을 찾아서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31840" y="2609617"/>
            <a:ext cx="2736304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ko-KR" altLang="en-US" sz="4000" b="1" dirty="0" err="1" smtClean="0"/>
              <a:t>피톤치드에</a:t>
            </a:r>
            <a:r>
              <a:rPr lang="ko-KR" altLang="en-US" sz="4000" b="1" dirty="0" smtClean="0"/>
              <a:t> 대해서</a:t>
            </a:r>
            <a:endParaRPr lang="ko-KR" alt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24536" y="6413266"/>
            <a:ext cx="435597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/>
              <a:t>권민경 장은영 이주헌 문석인 </a:t>
            </a:r>
            <a:r>
              <a:rPr lang="ko-KR" altLang="en-US" sz="2000" b="1" dirty="0" err="1" smtClean="0"/>
              <a:t>황자량</a:t>
            </a:r>
            <a:endParaRPr lang="ko-KR" altLang="en-US" sz="20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188640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숲과 인간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이거슨 레이아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그림 14" descr="달리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44923" y="5715016"/>
            <a:ext cx="1303141" cy="1303141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285720" y="1214422"/>
            <a:ext cx="8572559" cy="6292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윤고딕340" charset="-127"/>
                <a:ea typeface="-윤고딕340" charset="-127"/>
              </a:rPr>
              <a:t>3. 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윤고딕340" charset="-127"/>
                <a:ea typeface="-윤고딕340" charset="-127"/>
              </a:rPr>
              <a:t>알레르기 예방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윤고딕340" charset="-127"/>
              <a:ea typeface="-윤고딕34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1916832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latin typeface="-윤고딕340" charset="-127"/>
                <a:ea typeface="-윤고딕340" charset="-127"/>
              </a:rPr>
              <a:t>요즘 현대인들에게 많이 발생되고 있는 알레르기 증상에는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 </a:t>
            </a:r>
            <a:r>
              <a:rPr lang="ko-KR" altLang="en-US" sz="2400" dirty="0" err="1" smtClean="0">
                <a:latin typeface="-윤고딕340" charset="-127"/>
                <a:ea typeface="-윤고딕340" charset="-127"/>
              </a:rPr>
              <a:t>화분증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, 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아토피성 피부염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, 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기관지천식 등이 있다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.</a:t>
            </a:r>
            <a:endParaRPr lang="ko-KR" altLang="en-US" sz="2400" dirty="0" smtClean="0">
              <a:latin typeface="-윤고딕340" charset="-127"/>
              <a:ea typeface="-윤고딕340" charset="-127"/>
            </a:endParaRPr>
          </a:p>
          <a:p>
            <a:r>
              <a:rPr lang="ko-KR" altLang="en-US" sz="2400" dirty="0" smtClean="0">
                <a:latin typeface="-윤고딕340" charset="-127"/>
                <a:ea typeface="-윤고딕340" charset="-127"/>
              </a:rPr>
              <a:t>이는 </a:t>
            </a:r>
            <a:r>
              <a:rPr lang="ko-KR" altLang="en-US" sz="2400" dirty="0" err="1" smtClean="0">
                <a:latin typeface="-윤고딕340" charset="-127"/>
                <a:ea typeface="-윤고딕340" charset="-127"/>
              </a:rPr>
              <a:t>집먼지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 진드기의 사체나 분을 흡입할 때 발생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.</a:t>
            </a:r>
          </a:p>
          <a:p>
            <a:endParaRPr lang="ko-KR" altLang="en-US" sz="2400" dirty="0" smtClean="0">
              <a:latin typeface="-윤고딕340" charset="-127"/>
              <a:ea typeface="-윤고딕340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400" dirty="0" smtClean="0">
                <a:latin typeface="-윤고딕340" charset="-127"/>
                <a:ea typeface="-윤고딕340" charset="-127"/>
              </a:rPr>
              <a:t>  천연물질인 </a:t>
            </a:r>
            <a:r>
              <a:rPr lang="ko-KR" altLang="en-US" sz="2400" dirty="0" err="1" smtClean="0">
                <a:latin typeface="-윤고딕340" charset="-127"/>
                <a:ea typeface="-윤고딕340" charset="-127"/>
              </a:rPr>
              <a:t>피톤치드는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 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80%~90%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까지 집먼지 진드기 기피효과를 가져와 부작용이 없으면서도 알레르기 예방에 가장 효과적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.</a:t>
            </a:r>
          </a:p>
          <a:p>
            <a:endParaRPr lang="ko-KR" altLang="en-US" sz="2800" dirty="0" smtClean="0">
              <a:latin typeface="-윤고딕340" charset="-127"/>
              <a:ea typeface="-윤고딕340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400" dirty="0" smtClean="0">
                <a:latin typeface="-윤고딕340" charset="-127"/>
                <a:ea typeface="-윤고딕340" charset="-127"/>
              </a:rPr>
              <a:t>  피하지방 샘에 기생하는 세균에 대한 강력한 </a:t>
            </a:r>
            <a:r>
              <a:rPr lang="ko-KR" altLang="en-US" sz="2400" dirty="0" err="1" smtClean="0">
                <a:latin typeface="-윤고딕340" charset="-127"/>
                <a:ea typeface="-윤고딕340" charset="-127"/>
              </a:rPr>
              <a:t>향균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 작용을 하여  피부를 보호하고 아토피 환자의 가려움증 예방에 탁월한  효과가 있음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.</a:t>
            </a:r>
            <a:endParaRPr lang="ko-KR" altLang="en-US" sz="2400" dirty="0" smtClean="0">
              <a:latin typeface="-윤고딕340" charset="-127"/>
              <a:ea typeface="-윤고딕340" charset="-127"/>
            </a:endParaRPr>
          </a:p>
          <a:p>
            <a:endParaRPr lang="ko-KR" altLang="en-US" sz="2000" dirty="0">
              <a:latin typeface="-윤고딕340" charset="-127"/>
              <a:ea typeface="-윤고딕340" charset="-127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214282" y="428604"/>
            <a:ext cx="3322712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-윤고딕340" charset="-127"/>
                <a:ea typeface="-윤고딕340" charset="-127"/>
                <a:cs typeface="+mj-cs"/>
              </a:rPr>
              <a:t>피톤치드의</a:t>
            </a:r>
            <a:r>
              <a:rPr kumimoji="0" lang="ko-KR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-윤고딕340" charset="-127"/>
                <a:ea typeface="-윤고딕340" charset="-127"/>
                <a:cs typeface="+mj-cs"/>
              </a:rPr>
              <a:t> 효과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-윤고딕340" charset="-127"/>
              <a:ea typeface="-윤고딕340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이거슨 레이아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51520" y="476672"/>
            <a:ext cx="3322712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-윤고딕340" charset="-127"/>
                <a:ea typeface="-윤고딕340" charset="-127"/>
                <a:cs typeface="+mj-cs"/>
              </a:rPr>
              <a:t>피톤치드의</a:t>
            </a:r>
            <a:r>
              <a:rPr kumimoji="0" lang="ko-KR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-윤고딕340" charset="-127"/>
                <a:ea typeface="-윤고딕340" charset="-127"/>
                <a:cs typeface="+mj-cs"/>
              </a:rPr>
              <a:t> 효과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-윤고딕340" charset="-127"/>
              <a:ea typeface="-윤고딕340" charset="-127"/>
              <a:cs typeface="+mj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51520" y="1124744"/>
            <a:ext cx="867819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kumimoji="1" lang="en-US" altLang="ko-KR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-윤고딕340" charset="-127"/>
                <a:ea typeface="-윤고딕340" charset="-127"/>
              </a:rPr>
              <a:t>4.  </a:t>
            </a:r>
            <a:r>
              <a:rPr kumimoji="1" lang="ko-KR" altLang="en-US" sz="2400" b="1" kern="0" dirty="0" err="1" smtClean="0">
                <a:latin typeface="-윤고딕340" charset="-127"/>
                <a:ea typeface="-윤고딕340" charset="-127"/>
              </a:rPr>
              <a:t>항</a:t>
            </a:r>
            <a:r>
              <a:rPr kumimoji="1" lang="ko-KR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-윤고딕340" charset="-127"/>
                <a:ea typeface="-윤고딕340" charset="-127"/>
              </a:rPr>
              <a:t>균 작용</a:t>
            </a:r>
            <a:endParaRPr kumimoji="1" lang="en-US" altLang="ko-KR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-윤고딕340" charset="-127"/>
              <a:ea typeface="-윤고딕34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1686287"/>
            <a:ext cx="828092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latin typeface="-윤고딕340" charset="-127"/>
                <a:ea typeface="-윤고딕340" charset="-127"/>
              </a:rPr>
              <a:t>식품의 방부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, 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살균을 비롯한 방이나 욕실의 곰팡이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, </a:t>
            </a:r>
            <a:r>
              <a:rPr lang="ko-KR" altLang="en-US" sz="2400" dirty="0" err="1" smtClean="0">
                <a:latin typeface="-윤고딕340" charset="-127"/>
                <a:ea typeface="-윤고딕340" charset="-127"/>
              </a:rPr>
              <a:t>집먼지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 진드기 등의 방충에도 효과적</a:t>
            </a:r>
          </a:p>
          <a:p>
            <a:r>
              <a:rPr lang="ko-KR" altLang="en-US" sz="2400" dirty="0" err="1" smtClean="0">
                <a:latin typeface="-윤고딕340" charset="-127"/>
                <a:ea typeface="-윤고딕340" charset="-127"/>
              </a:rPr>
              <a:t>피톤치드는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 인체에 안전한 천연물질이므로 부작용의 염려가 없으며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, 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온화하게 작용한다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.</a:t>
            </a:r>
            <a:endParaRPr lang="ko-KR" altLang="en-US" sz="2400" dirty="0" smtClean="0">
              <a:latin typeface="-윤고딕340" charset="-127"/>
              <a:ea typeface="-윤고딕340" charset="-127"/>
            </a:endParaRPr>
          </a:p>
          <a:p>
            <a:endParaRPr lang="ko-KR" altLang="en-US" sz="2000" dirty="0">
              <a:latin typeface="-윤고딕340" charset="-127"/>
              <a:ea typeface="-윤고딕340" charset="-127"/>
            </a:endParaRPr>
          </a:p>
        </p:txBody>
      </p:sp>
      <p:pic>
        <p:nvPicPr>
          <p:cNvPr id="8" name="Picture 4" descr="http://postfiles13.naver.net/20120128_92/hyejs_1327718457033CYHzA_JPEG/BCBCB1D5.jpg?type=w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571876"/>
            <a:ext cx="3810000" cy="2790825"/>
          </a:xfrm>
          <a:prstGeom prst="rect">
            <a:avLst/>
          </a:prstGeom>
          <a:noFill/>
        </p:spPr>
      </p:pic>
      <p:pic>
        <p:nvPicPr>
          <p:cNvPr id="9" name="Picture 2" descr="http://postfiles5.naver.net/20110614_196/green_collar_1308012990542BpvEX_JPEG/naver_com_20110612_125130.jpg?type=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000372"/>
            <a:ext cx="3810000" cy="2857500"/>
          </a:xfrm>
          <a:prstGeom prst="rect">
            <a:avLst/>
          </a:prstGeom>
          <a:noFill/>
        </p:spPr>
      </p:pic>
      <p:pic>
        <p:nvPicPr>
          <p:cNvPr id="10" name="그림 9" descr="달리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2995" y="5715016"/>
            <a:ext cx="1303141" cy="1303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이거슨 레이아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51520" y="476672"/>
            <a:ext cx="3322712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-윤고딕340" charset="-127"/>
                <a:ea typeface="-윤고딕340" charset="-127"/>
                <a:cs typeface="+mj-cs"/>
              </a:rPr>
              <a:t>피톤치드의</a:t>
            </a:r>
            <a:r>
              <a:rPr kumimoji="0" lang="ko-KR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-윤고딕340" charset="-127"/>
                <a:ea typeface="-윤고딕340" charset="-127"/>
                <a:cs typeface="+mj-cs"/>
              </a:rPr>
              <a:t> 효과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-윤고딕340" charset="-127"/>
              <a:ea typeface="-윤고딕340" charset="-127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65803" y="1285860"/>
            <a:ext cx="8678197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ko-KR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윤고딕340" charset="-127"/>
                <a:ea typeface="-윤고딕340" charset="-127"/>
              </a:rPr>
              <a:t>5.  </a:t>
            </a:r>
            <a:r>
              <a:rPr kumimoji="0" lang="ko-KR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윤고딕340" charset="-127"/>
                <a:ea typeface="-윤고딕340" charset="-127"/>
              </a:rPr>
              <a:t>탈취효과</a:t>
            </a:r>
            <a:endParaRPr kumimoji="0" lang="en-US" altLang="ko-KR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윤고딕340" charset="-127"/>
              <a:ea typeface="-윤고딕34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2071678"/>
            <a:ext cx="8208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latin typeface="-윤고딕340" charset="-127"/>
                <a:ea typeface="-윤고딕340" charset="-127"/>
              </a:rPr>
              <a:t>산림에 가면 상쾌한 공기를 느낄 수 있다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.</a:t>
            </a:r>
            <a:endParaRPr lang="ko-KR" altLang="en-US" sz="2400" dirty="0" smtClean="0">
              <a:latin typeface="-윤고딕340" charset="-127"/>
              <a:ea typeface="-윤고딕340" charset="-127"/>
            </a:endParaRPr>
          </a:p>
          <a:p>
            <a:r>
              <a:rPr lang="ko-KR" altLang="en-US" sz="2400" dirty="0" smtClean="0">
                <a:latin typeface="-윤고딕340" charset="-127"/>
                <a:ea typeface="-윤고딕340" charset="-127"/>
              </a:rPr>
              <a:t>이는 </a:t>
            </a:r>
            <a:r>
              <a:rPr lang="ko-KR" altLang="en-US" sz="2400" dirty="0" err="1" smtClean="0">
                <a:latin typeface="-윤고딕340" charset="-127"/>
                <a:ea typeface="-윤고딕340" charset="-127"/>
              </a:rPr>
              <a:t>피톤치드가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 악취성분을 분해하여 무취화 시킴으로 공기를 정화시켜 악취를 없애는 기능이 있기 때문</a:t>
            </a:r>
          </a:p>
          <a:p>
            <a:r>
              <a:rPr lang="ko-KR" altLang="en-US" sz="2400" dirty="0" smtClean="0">
                <a:latin typeface="-윤고딕340" charset="-127"/>
                <a:ea typeface="-윤고딕340" charset="-127"/>
              </a:rPr>
              <a:t>이러한 </a:t>
            </a:r>
            <a:r>
              <a:rPr lang="ko-KR" altLang="en-US" sz="2400" dirty="0" err="1" smtClean="0">
                <a:latin typeface="-윤고딕340" charset="-127"/>
                <a:ea typeface="-윤고딕340" charset="-127"/>
              </a:rPr>
              <a:t>소취작용은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 실내에 존재하는 냄새의 원인을 없애 주변의 생활 악취제거에 효과적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.</a:t>
            </a:r>
            <a:endParaRPr lang="ko-KR" altLang="en-US" sz="2400" dirty="0" smtClean="0">
              <a:latin typeface="-윤고딕340" charset="-127"/>
              <a:ea typeface="-윤고딕340" charset="-127"/>
            </a:endParaRPr>
          </a:p>
          <a:p>
            <a:endParaRPr lang="ko-KR" altLang="en-US" sz="2000" dirty="0">
              <a:latin typeface="-윤고딕340" charset="-127"/>
              <a:ea typeface="-윤고딕340" charset="-127"/>
            </a:endParaRPr>
          </a:p>
        </p:txBody>
      </p:sp>
      <p:pic>
        <p:nvPicPr>
          <p:cNvPr id="11" name="그림 10" descr="달리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5726259"/>
            <a:ext cx="1303141" cy="1303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이거슨 레이아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그림 13" descr="달리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5733256"/>
            <a:ext cx="1303141" cy="1303141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79512" y="1340768"/>
            <a:ext cx="8572559" cy="6292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-윤고딕340" charset="-127"/>
                <a:ea typeface="-윤고딕340" charset="-127"/>
              </a:rPr>
              <a:t> 그 외</a:t>
            </a:r>
            <a:endParaRPr kumimoji="0" lang="en-US" altLang="ko-KR" sz="3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-윤고딕340" charset="-127"/>
              <a:ea typeface="-윤고딕34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2470244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err="1" smtClean="0">
                <a:latin typeface="-윤고딕340" charset="-127"/>
                <a:ea typeface="-윤고딕340" charset="-127"/>
              </a:rPr>
              <a:t>피톤치드는</a:t>
            </a:r>
            <a:r>
              <a:rPr lang="ko-KR" altLang="en-US" sz="2800" dirty="0" smtClean="0">
                <a:latin typeface="-윤고딕340" charset="-127"/>
                <a:ea typeface="-윤고딕340" charset="-127"/>
              </a:rPr>
              <a:t> 말초 혈관을 단련시키고 심폐 기능을</a:t>
            </a:r>
            <a:endParaRPr lang="en-US" altLang="ko-KR" sz="2800" dirty="0" smtClean="0">
              <a:latin typeface="-윤고딕340" charset="-127"/>
              <a:ea typeface="-윤고딕340" charset="-127"/>
            </a:endParaRPr>
          </a:p>
          <a:p>
            <a:r>
              <a:rPr lang="ko-KR" altLang="en-US" sz="2800" dirty="0" smtClean="0">
                <a:latin typeface="-윤고딕340" charset="-127"/>
                <a:ea typeface="-윤고딕340" charset="-127"/>
              </a:rPr>
              <a:t>강화시킴</a:t>
            </a:r>
            <a:endParaRPr lang="en-US" altLang="ko-KR" sz="2800" dirty="0" smtClean="0">
              <a:latin typeface="-윤고딕340" charset="-127"/>
              <a:ea typeface="-윤고딕340" charset="-127"/>
            </a:endParaRPr>
          </a:p>
          <a:p>
            <a:endParaRPr lang="en-US" altLang="ko-KR" sz="2800" dirty="0" smtClean="0">
              <a:latin typeface="-윤고딕340" charset="-127"/>
              <a:ea typeface="-윤고딕340" charset="-127"/>
            </a:endParaRPr>
          </a:p>
          <a:p>
            <a:r>
              <a:rPr lang="ko-KR" altLang="en-US" sz="2800" dirty="0" smtClean="0">
                <a:latin typeface="-윤고딕340" charset="-127"/>
                <a:ea typeface="-윤고딕340" charset="-127"/>
              </a:rPr>
              <a:t>기관지 천식과 폐결핵 치료</a:t>
            </a:r>
            <a:r>
              <a:rPr lang="en-US" altLang="ko-KR" sz="2800" dirty="0" smtClean="0">
                <a:latin typeface="-윤고딕340" charset="-127"/>
                <a:ea typeface="-윤고딕340" charset="-127"/>
              </a:rPr>
              <a:t>, </a:t>
            </a:r>
            <a:r>
              <a:rPr lang="ko-KR" altLang="en-US" sz="2800" dirty="0" smtClean="0">
                <a:latin typeface="-윤고딕340" charset="-127"/>
                <a:ea typeface="-윤고딕340" charset="-127"/>
              </a:rPr>
              <a:t>심장 강화에도 도움</a:t>
            </a:r>
            <a:endParaRPr lang="en-US" altLang="ko-KR" sz="2800" dirty="0" smtClean="0">
              <a:latin typeface="-윤고딕340" charset="-127"/>
              <a:ea typeface="-윤고딕340" charset="-127"/>
            </a:endParaRPr>
          </a:p>
          <a:p>
            <a:r>
              <a:rPr lang="en-US" altLang="ko-KR" sz="2800" dirty="0" smtClean="0">
                <a:latin typeface="-윤고딕340" charset="-127"/>
                <a:ea typeface="-윤고딕340" charset="-127"/>
              </a:rPr>
              <a:t> </a:t>
            </a:r>
          </a:p>
          <a:p>
            <a:r>
              <a:rPr lang="ko-KR" altLang="en-US" sz="2800" dirty="0" smtClean="0">
                <a:latin typeface="-윤고딕340" charset="-127"/>
                <a:ea typeface="-윤고딕340" charset="-127"/>
              </a:rPr>
              <a:t>피부를 소독하는 약리 작용도  함</a:t>
            </a:r>
          </a:p>
          <a:p>
            <a:endParaRPr lang="ko-KR" altLang="en-US" sz="2400" dirty="0">
              <a:latin typeface="-윤고딕340" charset="-127"/>
              <a:ea typeface="-윤고딕340" charset="-127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251520" y="476672"/>
            <a:ext cx="3322712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-윤고딕340" charset="-127"/>
                <a:ea typeface="-윤고딕340" charset="-127"/>
                <a:cs typeface="+mj-cs"/>
              </a:rPr>
              <a:t>피톤치드의</a:t>
            </a:r>
            <a:r>
              <a:rPr kumimoji="0" lang="ko-KR" alt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-윤고딕340" charset="-127"/>
                <a:ea typeface="-윤고딕340" charset="-127"/>
                <a:cs typeface="+mj-cs"/>
              </a:rPr>
              <a:t> 효과</a:t>
            </a:r>
            <a:endParaRPr kumimoji="0" lang="ko-KR" altLang="en-US" sz="36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-윤고딕340" charset="-127"/>
              <a:ea typeface="-윤고딕340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이거슨 레이아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92" y="490885"/>
            <a:ext cx="3394720" cy="777875"/>
          </a:xfrm>
        </p:spPr>
        <p:txBody>
          <a:bodyPr>
            <a:normAutofit/>
          </a:bodyPr>
          <a:lstStyle/>
          <a:p>
            <a:r>
              <a:rPr lang="ko-KR" altLang="en-US" sz="3600" b="1" dirty="0" err="1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피톤치드의</a:t>
            </a:r>
            <a:r>
              <a:rPr lang="ko-KR" altLang="en-US" sz="3600" b="1" dirty="0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 이용</a:t>
            </a:r>
            <a:endParaRPr lang="ko-KR" altLang="en-US" sz="3600" b="1" dirty="0">
              <a:solidFill>
                <a:srgbClr val="FF0000"/>
              </a:solidFill>
              <a:latin typeface="-윤고딕340" charset="-127"/>
              <a:ea typeface="-윤고딕340" charset="-127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14282" y="1143554"/>
            <a:ext cx="8715436" cy="5572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윤고딕340" charset="-127"/>
                <a:ea typeface="-윤고딕340" charset="-127"/>
              </a:rPr>
              <a:t> 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윤고딕340" charset="-127"/>
                <a:ea typeface="-윤고딕340" charset="-127"/>
              </a:rPr>
              <a:t>산림욕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윤고딕340" charset="-127"/>
              <a:ea typeface="-윤고딕340" charset="-127"/>
            </a:endParaRPr>
          </a:p>
        </p:txBody>
      </p:sp>
      <p:pic>
        <p:nvPicPr>
          <p:cNvPr id="11" name="Picture 4" descr="http://imgnews.naver.com/image/003/2011/07/29/NISI20110729_0004902459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86124"/>
            <a:ext cx="4161122" cy="2621508"/>
          </a:xfrm>
          <a:prstGeom prst="rect">
            <a:avLst/>
          </a:prstGeom>
          <a:noFill/>
        </p:spPr>
      </p:pic>
      <p:pic>
        <p:nvPicPr>
          <p:cNvPr id="12" name="Picture 3" descr="숲치유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643314"/>
            <a:ext cx="4018246" cy="2617543"/>
          </a:xfrm>
          <a:prstGeom prst="rect">
            <a:avLst/>
          </a:prstGeom>
          <a:noFill/>
        </p:spPr>
      </p:pic>
      <p:pic>
        <p:nvPicPr>
          <p:cNvPr id="17" name="그림 16" descr="달리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5733256"/>
            <a:ext cx="1303141" cy="13031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472" y="1714488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결핵균에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대한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항생제인 스트렙토마이신이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개발되기 전까지 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결핵을 </a:t>
            </a:r>
            <a:endParaRPr lang="en-US" altLang="ko-KR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치료하는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유일한 방법이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숲 속에서 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요양을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하는 것 이었고 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이와 같이 의학적으로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 할 수 없었던 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질병이 숲에서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지내거나</a:t>
            </a:r>
            <a:r>
              <a:rPr lang="en-US" altLang="ko-K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숲을 꾸준히 다니면서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개선되거나</a:t>
            </a: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치료가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되는 것을 계기로 </a:t>
            </a:r>
            <a:r>
              <a:rPr lang="ko-KR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산림욕이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생겨났다</a:t>
            </a: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altLang="ko-K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이거슨 레이아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3" name="그림 22" descr="달리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5733256"/>
            <a:ext cx="1303141" cy="1303141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51520" y="1268760"/>
            <a:ext cx="8715436" cy="10715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윤고딕340" charset="-127"/>
                <a:ea typeface="-윤고딕340" charset="-127"/>
              </a:rPr>
              <a:t> 산림욕</a:t>
            </a:r>
            <a:endParaRPr kumimoji="0" lang="en-US" altLang="ko-KR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윤고딕340" charset="-127"/>
              <a:ea typeface="-윤고딕340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윤고딕340" charset="-127"/>
                <a:ea typeface="-윤고딕340" charset="-127"/>
              </a:rPr>
              <a:t> </a:t>
            </a:r>
            <a:r>
              <a:rPr kumimoji="0" lang="en-US" altLang="ko-K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윤고딕340" charset="-127"/>
                <a:ea typeface="-윤고딕340" charset="-127"/>
              </a:rPr>
              <a:t>- </a:t>
            </a:r>
            <a:r>
              <a:rPr kumimoji="0" lang="ko-KR" alt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윤고딕340" charset="-127"/>
                <a:ea typeface="-윤고딕340" charset="-127"/>
              </a:rPr>
              <a:t>피톤치드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윤고딕340" charset="-127"/>
                <a:ea typeface="-윤고딕340" charset="-127"/>
              </a:rPr>
              <a:t> 효과를 극대화 시키는  산림욕 방법</a:t>
            </a:r>
            <a:endParaRPr kumimoji="0" lang="en-US" altLang="ko-K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윤고딕340" charset="-127"/>
              <a:ea typeface="-윤고딕340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윤고딕340" charset="-127"/>
              <a:ea typeface="-윤고딕34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2420888"/>
            <a:ext cx="8748464" cy="388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n-US" altLang="ko-KR" dirty="0" smtClean="0">
                <a:latin typeface="-윤고딕340" charset="-127"/>
                <a:ea typeface="-윤고딕340" charset="-127"/>
              </a:rPr>
              <a:t>-  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나무가 잘 자라는 초여름에서 늦가을까지가 적기</a:t>
            </a:r>
          </a:p>
          <a:p>
            <a:pPr>
              <a:spcBef>
                <a:spcPct val="30000"/>
              </a:spcBef>
              <a:buFontTx/>
              <a:buChar char="-"/>
            </a:pPr>
            <a:r>
              <a:rPr lang="ko-KR" altLang="en-US" dirty="0" smtClean="0">
                <a:latin typeface="-윤고딕340" charset="-127"/>
                <a:ea typeface="-윤고딕340" charset="-127"/>
              </a:rPr>
              <a:t>  대기 중에 방출되는 정유의 많은 여름철이 봄이나 가을보다 좋음 </a:t>
            </a:r>
            <a:endParaRPr lang="en-US" altLang="ko-KR" dirty="0" smtClean="0">
              <a:latin typeface="-윤고딕340" charset="-127"/>
              <a:ea typeface="-윤고딕340" charset="-127"/>
            </a:endParaRPr>
          </a:p>
          <a:p>
            <a:pPr>
              <a:spcBef>
                <a:spcPct val="30000"/>
              </a:spcBef>
            </a:pPr>
            <a:r>
              <a:rPr lang="en-US" altLang="ko-KR" dirty="0" smtClean="0">
                <a:latin typeface="-윤고딕340" charset="-127"/>
                <a:ea typeface="-윤고딕340" charset="-127"/>
              </a:rPr>
              <a:t>    (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봄부터 증가하여 여름에 최대치에 도달</a:t>
            </a:r>
            <a:r>
              <a:rPr lang="en-US" altLang="ko-KR" dirty="0" smtClean="0">
                <a:latin typeface="-윤고딕340" charset="-127"/>
                <a:ea typeface="-윤고딕340" charset="-127"/>
              </a:rPr>
              <a:t>).</a:t>
            </a:r>
          </a:p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n-US" altLang="ko-KR" dirty="0" smtClean="0">
                <a:latin typeface="-윤고딕340" charset="-127"/>
                <a:ea typeface="-윤고딕340" charset="-127"/>
              </a:rPr>
              <a:t>-  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겨울철에는 여름철의 </a:t>
            </a:r>
            <a:r>
              <a:rPr lang="en-US" altLang="ko-KR" dirty="0" smtClean="0">
                <a:latin typeface="-윤고딕340" charset="-127"/>
                <a:ea typeface="-윤고딕340" charset="-127"/>
              </a:rPr>
              <a:t>1/5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로 감소</a:t>
            </a:r>
          </a:p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n-US" altLang="ko-KR" dirty="0" smtClean="0">
                <a:latin typeface="-윤고딕340" charset="-127"/>
                <a:ea typeface="-윤고딕340" charset="-127"/>
              </a:rPr>
              <a:t>-  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최대 효과 시간</a:t>
            </a:r>
            <a:r>
              <a:rPr lang="en-US" altLang="ko-KR" dirty="0" smtClean="0">
                <a:latin typeface="-윤고딕340" charset="-127"/>
                <a:ea typeface="-윤고딕340" charset="-127"/>
              </a:rPr>
              <a:t>: 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오전 </a:t>
            </a:r>
            <a:r>
              <a:rPr lang="en-US" altLang="ko-KR" dirty="0" smtClean="0">
                <a:latin typeface="-윤고딕340" charset="-127"/>
                <a:ea typeface="-윤고딕340" charset="-127"/>
              </a:rPr>
              <a:t>10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시부터 </a:t>
            </a:r>
            <a:r>
              <a:rPr lang="en-US" altLang="ko-KR" dirty="0" smtClean="0">
                <a:latin typeface="-윤고딕340" charset="-127"/>
                <a:ea typeface="-윤고딕340" charset="-127"/>
              </a:rPr>
              <a:t>12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시 사이</a:t>
            </a:r>
          </a:p>
          <a:p>
            <a:pPr>
              <a:spcBef>
                <a:spcPct val="30000"/>
              </a:spcBef>
              <a:buFontTx/>
              <a:buChar char="-"/>
            </a:pPr>
            <a:r>
              <a:rPr lang="ko-KR" altLang="en-US" dirty="0" smtClean="0">
                <a:latin typeface="-윤고딕340" charset="-127"/>
                <a:ea typeface="-윤고딕340" charset="-127"/>
              </a:rPr>
              <a:t>  침엽수가 많은 숲이 활엽수가 많은 숲보다 대기로 방출되는 </a:t>
            </a:r>
            <a:r>
              <a:rPr lang="ko-KR" altLang="en-US" dirty="0" err="1" smtClean="0">
                <a:latin typeface="-윤고딕340" charset="-127"/>
                <a:ea typeface="-윤고딕340" charset="-127"/>
              </a:rPr>
              <a:t>정유량이</a:t>
            </a:r>
            <a:r>
              <a:rPr lang="en-US" altLang="ko-KR" dirty="0" smtClean="0">
                <a:latin typeface="-윤고딕340" charset="-127"/>
                <a:ea typeface="-윤고딕340" charset="-127"/>
              </a:rPr>
              <a:t> 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많음</a:t>
            </a:r>
            <a:r>
              <a:rPr lang="en-US" altLang="ko-KR" dirty="0" smtClean="0">
                <a:latin typeface="-윤고딕340" charset="-127"/>
                <a:ea typeface="-윤고딕340" charset="-127"/>
              </a:rPr>
              <a:t>.</a:t>
            </a:r>
          </a:p>
          <a:p>
            <a:pPr>
              <a:spcBef>
                <a:spcPct val="30000"/>
              </a:spcBef>
              <a:buFontTx/>
              <a:buChar char="-"/>
            </a:pPr>
            <a:r>
              <a:rPr lang="ko-KR" altLang="en-US" dirty="0" smtClean="0">
                <a:latin typeface="-윤고딕340" charset="-127"/>
                <a:ea typeface="-윤고딕340" charset="-127"/>
              </a:rPr>
              <a:t>  아침</a:t>
            </a:r>
            <a:r>
              <a:rPr lang="en-US" altLang="ko-KR" dirty="0" smtClean="0">
                <a:latin typeface="-윤고딕340" charset="-127"/>
                <a:ea typeface="-윤고딕340" charset="-127"/>
              </a:rPr>
              <a:t>, 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저녁이 한낮보다 효과적 </a:t>
            </a:r>
            <a:r>
              <a:rPr lang="en-US" altLang="ko-KR" dirty="0" smtClean="0">
                <a:latin typeface="-윤고딕340" charset="-127"/>
                <a:ea typeface="-윤고딕340" charset="-127"/>
              </a:rPr>
              <a:t>: 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기온이 높아질수록 정유의 </a:t>
            </a:r>
            <a:r>
              <a:rPr lang="ko-KR" altLang="en-US" dirty="0" err="1" smtClean="0">
                <a:latin typeface="-윤고딕340" charset="-127"/>
                <a:ea typeface="-윤고딕340" charset="-127"/>
              </a:rPr>
              <a:t>발산량은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 많아지지만 </a:t>
            </a:r>
            <a:endParaRPr lang="en-US" altLang="ko-KR" dirty="0" smtClean="0">
              <a:latin typeface="-윤고딕340" charset="-127"/>
              <a:ea typeface="-윤고딕340" charset="-127"/>
            </a:endParaRPr>
          </a:p>
          <a:p>
            <a:pPr>
              <a:spcBef>
                <a:spcPct val="30000"/>
              </a:spcBef>
            </a:pPr>
            <a:r>
              <a:rPr lang="en-US" altLang="ko-KR" dirty="0" smtClean="0">
                <a:latin typeface="-윤고딕340" charset="-127"/>
                <a:ea typeface="-윤고딕340" charset="-127"/>
              </a:rPr>
              <a:t>    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공기의 흐름이 빨라서 상대적으로 느끼는 강도는 약해서이며</a:t>
            </a:r>
            <a:r>
              <a:rPr lang="en-US" altLang="ko-KR" dirty="0" smtClean="0">
                <a:latin typeface="-윤고딕340" charset="-127"/>
                <a:ea typeface="-윤고딕340" charset="-127"/>
              </a:rPr>
              <a:t> 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울창한 숲에서</a:t>
            </a:r>
            <a:endParaRPr lang="en-US" altLang="ko-KR" dirty="0" smtClean="0">
              <a:latin typeface="-윤고딕340" charset="-127"/>
              <a:ea typeface="-윤고딕340" charset="-127"/>
            </a:endParaRPr>
          </a:p>
          <a:p>
            <a:pPr>
              <a:spcBef>
                <a:spcPct val="30000"/>
              </a:spcBef>
            </a:pPr>
            <a:r>
              <a:rPr lang="en-US" altLang="ko-KR" dirty="0" smtClean="0">
                <a:latin typeface="-윤고딕340" charset="-127"/>
                <a:ea typeface="-윤고딕340" charset="-127"/>
              </a:rPr>
              <a:t>    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나무의 향기가 빠져나가지 못해 깊은 숲일수록 효과가 큼</a:t>
            </a:r>
            <a:r>
              <a:rPr lang="en-US" altLang="ko-KR" dirty="0" smtClean="0">
                <a:latin typeface="-윤고딕340" charset="-127"/>
                <a:ea typeface="-윤고딕340" charset="-127"/>
              </a:rPr>
              <a:t>.</a:t>
            </a:r>
          </a:p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n-US" altLang="ko-KR" dirty="0" smtClean="0">
                <a:latin typeface="-윤고딕340" charset="-127"/>
                <a:ea typeface="-윤고딕340" charset="-127"/>
              </a:rPr>
              <a:t>-  </a:t>
            </a:r>
            <a:r>
              <a:rPr lang="ko-KR" altLang="en-US" dirty="0" smtClean="0">
                <a:latin typeface="-윤고딕340" charset="-127"/>
                <a:ea typeface="-윤고딕340" charset="-127"/>
              </a:rPr>
              <a:t>산꼭대기보단 산중턱이 좋음</a:t>
            </a:r>
            <a:r>
              <a:rPr lang="en-US" altLang="ko-KR" dirty="0" smtClean="0">
                <a:latin typeface="-윤고딕340" charset="-127"/>
                <a:ea typeface="-윤고딕340" charset="-127"/>
              </a:rPr>
              <a:t>.</a:t>
            </a:r>
            <a:endParaRPr lang="ko-KR" altLang="en-US" dirty="0" smtClean="0">
              <a:latin typeface="-윤고딕340" charset="-127"/>
              <a:ea typeface="-윤고딕340" charset="-127"/>
            </a:endParaRPr>
          </a:p>
          <a:p>
            <a:endParaRPr lang="ko-KR" altLang="en-US" dirty="0">
              <a:latin typeface="-윤고딕340" charset="-127"/>
              <a:ea typeface="-윤고딕340" charset="-127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92" y="490885"/>
            <a:ext cx="3394720" cy="777875"/>
          </a:xfrm>
        </p:spPr>
        <p:txBody>
          <a:bodyPr>
            <a:normAutofit/>
          </a:bodyPr>
          <a:lstStyle/>
          <a:p>
            <a:r>
              <a:rPr lang="ko-KR" altLang="en-US" sz="3600" b="1" dirty="0" err="1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피톤치드의</a:t>
            </a:r>
            <a:r>
              <a:rPr lang="ko-KR" altLang="en-US" sz="3600" b="1" dirty="0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 이용</a:t>
            </a:r>
            <a:endParaRPr lang="ko-KR" altLang="en-US" sz="3600" b="1" dirty="0">
              <a:solidFill>
                <a:srgbClr val="FF0000"/>
              </a:solidFill>
              <a:latin typeface="-윤고딕340" charset="-127"/>
              <a:ea typeface="-윤고딕34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이거슨 레이아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그림 8" descr="달리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5283" y="5715016"/>
            <a:ext cx="1303141" cy="1303141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79512" y="1849385"/>
            <a:ext cx="8715436" cy="57150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-윤고딕340" charset="-127"/>
                <a:ea typeface="-윤고딕340" charset="-127"/>
              </a:rPr>
              <a:t>산림욕 이외의 이용</a:t>
            </a:r>
            <a:endParaRPr kumimoji="0" lang="en-US" altLang="ko-KR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-윤고딕340" charset="-127"/>
              <a:ea typeface="-윤고딕340" charset="-127"/>
            </a:endParaRPr>
          </a:p>
        </p:txBody>
      </p:sp>
      <p:pic>
        <p:nvPicPr>
          <p:cNvPr id="13" name="Picture 2" descr="http://file.dailian.co.kr/news/200910/news1254794407_173590_1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564904"/>
            <a:ext cx="2381250" cy="3171825"/>
          </a:xfrm>
          <a:prstGeom prst="rect">
            <a:avLst/>
          </a:prstGeom>
          <a:noFill/>
        </p:spPr>
      </p:pic>
      <p:pic>
        <p:nvPicPr>
          <p:cNvPr id="14" name="Picture 4" descr="http://cafeptthumb2.phinf.naver.net/20110527_43/kch7112_1306491482358TLIDa_jpg/%C7%C7%C5%E6%C4%A1%B5%E5%BA%F1%B4%A9_%28100g%29_kch7112.jpg?type=w74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2564904"/>
            <a:ext cx="1928826" cy="2806822"/>
          </a:xfrm>
          <a:prstGeom prst="rect">
            <a:avLst/>
          </a:prstGeom>
          <a:noFill/>
        </p:spPr>
      </p:pic>
      <p:pic>
        <p:nvPicPr>
          <p:cNvPr id="15" name="Picture 6" descr="http://www.supida.com/cms/pds/gimg/1204284670.jpg.xxx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43240" y="2571744"/>
            <a:ext cx="2928958" cy="2928958"/>
          </a:xfrm>
          <a:prstGeom prst="rect">
            <a:avLst/>
          </a:prstGeom>
          <a:noFill/>
        </p:spPr>
      </p:pic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92" y="490885"/>
            <a:ext cx="3394720" cy="777875"/>
          </a:xfrm>
        </p:spPr>
        <p:txBody>
          <a:bodyPr>
            <a:normAutofit/>
          </a:bodyPr>
          <a:lstStyle/>
          <a:p>
            <a:r>
              <a:rPr lang="ko-KR" altLang="en-US" sz="3600" b="1" dirty="0" err="1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피톤치드의</a:t>
            </a:r>
            <a:r>
              <a:rPr lang="ko-KR" altLang="en-US" sz="3600" b="1" dirty="0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 이용</a:t>
            </a:r>
            <a:endParaRPr lang="ko-KR" altLang="en-US" sz="3600" b="1" dirty="0">
              <a:solidFill>
                <a:srgbClr val="FF0000"/>
              </a:solidFill>
              <a:latin typeface="-윤고딕340" charset="-127"/>
              <a:ea typeface="-윤고딕34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5715016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공</a:t>
            </a:r>
            <a:r>
              <a:rPr lang="ko-KR" altLang="en-US" sz="2000" b="1" dirty="0" smtClean="0"/>
              <a:t>기</a:t>
            </a:r>
            <a:r>
              <a:rPr lang="ko-KR" altLang="en-US" sz="2000" dirty="0" smtClean="0"/>
              <a:t>청정</a:t>
            </a:r>
            <a:r>
              <a:rPr lang="ko-KR" altLang="en-US" sz="2000" b="1" dirty="0" smtClean="0"/>
              <a:t>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86248" y="5500702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방</a:t>
            </a:r>
            <a:r>
              <a:rPr lang="ko-KR" altLang="en-US" sz="2000" b="1" dirty="0" smtClean="0"/>
              <a:t>향</a:t>
            </a:r>
            <a:r>
              <a:rPr lang="ko-KR" altLang="en-US" sz="2000" dirty="0" smtClean="0"/>
              <a:t>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43768" y="1928802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/>
              <a:t>비</a:t>
            </a:r>
            <a:r>
              <a:rPr lang="ko-KR" altLang="en-US" sz="2000" dirty="0" smtClean="0"/>
              <a:t>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이거슨 레이아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그림 8" descr="달리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49379" y="5715016"/>
            <a:ext cx="1303141" cy="13031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1421" y="548680"/>
            <a:ext cx="800219" cy="830997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ko-KR" altLang="en-US" sz="4800" b="1" dirty="0" smtClean="0">
                <a:solidFill>
                  <a:srgbClr val="FF0000"/>
                </a:solidFill>
                <a:latin typeface="-윤고딕340" pitchFamily="18" charset="-127"/>
                <a:ea typeface="-윤고딕340" pitchFamily="18" charset="-127"/>
              </a:rPr>
              <a:t>끝</a:t>
            </a:r>
            <a:endParaRPr lang="en-US" altLang="ko-KR" sz="4800" b="1" dirty="0" smtClean="0">
              <a:solidFill>
                <a:srgbClr val="FF0000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pic>
        <p:nvPicPr>
          <p:cNvPr id="11" name="그림 10" descr="cha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48541" y="1412776"/>
            <a:ext cx="4139683" cy="3504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인덱스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728" y="3039343"/>
            <a:ext cx="676788" cy="461665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왜</a:t>
            </a:r>
            <a:r>
              <a:rPr lang="en-US" altLang="ko-KR" sz="2400" dirty="0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?</a:t>
            </a:r>
            <a:endParaRPr lang="ko-KR" altLang="en-US" sz="2400" dirty="0">
              <a:solidFill>
                <a:srgbClr val="FF0000"/>
              </a:solidFill>
              <a:latin typeface="-윤고딕340" charset="-127"/>
              <a:ea typeface="-윤고딕34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728" y="3558605"/>
            <a:ext cx="1579278" cy="40011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ko-KR" altLang="en-US" sz="2000" dirty="0" err="1" smtClean="0">
                <a:solidFill>
                  <a:srgbClr val="FF0000"/>
                </a:solidFill>
                <a:latin typeface="-윤고딕340" pitchFamily="18" charset="-127"/>
                <a:ea typeface="-윤고딕340" pitchFamily="18" charset="-127"/>
              </a:rPr>
              <a:t>피톤치드란</a:t>
            </a:r>
            <a:r>
              <a:rPr lang="en-US" altLang="ko-KR" sz="2000" dirty="0" smtClean="0">
                <a:solidFill>
                  <a:srgbClr val="FF0000"/>
                </a:solidFill>
                <a:latin typeface="-윤고딕340" pitchFamily="18" charset="-127"/>
                <a:ea typeface="-윤고딕340" pitchFamily="18" charset="-127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8728" y="4005064"/>
            <a:ext cx="2204450" cy="52322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ko-KR" altLang="en-US" sz="2000" dirty="0" err="1" smtClean="0">
                <a:solidFill>
                  <a:srgbClr val="FF0000"/>
                </a:solidFill>
                <a:latin typeface="-윤고딕340" pitchFamily="18" charset="-127"/>
                <a:ea typeface="-윤고딕340" pitchFamily="18" charset="-127"/>
              </a:rPr>
              <a:t>피톤치드의</a:t>
            </a:r>
            <a:r>
              <a:rPr lang="ko-KR" altLang="en-US" sz="2000" dirty="0" smtClean="0">
                <a:solidFill>
                  <a:srgbClr val="FF0000"/>
                </a:soli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ko-KR" altLang="en-US" sz="2800" dirty="0" smtClean="0">
                <a:solidFill>
                  <a:srgbClr val="FF0000"/>
                </a:solidFill>
                <a:latin typeface="-윤고딕340" pitchFamily="18" charset="-127"/>
                <a:ea typeface="-윤고딕340" pitchFamily="18" charset="-127"/>
              </a:rPr>
              <a:t>효과</a:t>
            </a:r>
            <a:endParaRPr lang="en-US" altLang="ko-KR" sz="2000" dirty="0" smtClean="0">
              <a:solidFill>
                <a:srgbClr val="FF0000"/>
              </a:solidFill>
              <a:latin typeface="-윤고딕340" pitchFamily="18" charset="-127"/>
              <a:ea typeface="-윤고딕340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4459759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chemeClr val="bg1">
                    <a:lumMod val="65000"/>
                  </a:schemeClr>
                </a:solidFill>
                <a:latin typeface="HY강B" pitchFamily="18" charset="-127"/>
                <a:ea typeface="HY강B" pitchFamily="18" charset="-127"/>
              </a:rPr>
              <a:t>04</a:t>
            </a:r>
            <a:endParaRPr lang="ko-KR" altLang="en-US" sz="4400" dirty="0" smtClean="0">
              <a:solidFill>
                <a:schemeClr val="bg1">
                  <a:lumMod val="65000"/>
                </a:schemeClr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03648" y="4581128"/>
            <a:ext cx="2504212" cy="52322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ko-KR" altLang="en-US" sz="2800" dirty="0" err="1" smtClean="0">
                <a:solidFill>
                  <a:srgbClr val="FF0000"/>
                </a:solidFill>
                <a:latin typeface="-윤고딕340" pitchFamily="18" charset="-127"/>
                <a:ea typeface="-윤고딕340" pitchFamily="18" charset="-127"/>
              </a:rPr>
              <a:t>피톤치드의</a:t>
            </a:r>
            <a:r>
              <a:rPr lang="ko-KR" altLang="en-US" sz="2000" dirty="0" smtClean="0">
                <a:solidFill>
                  <a:srgbClr val="FF0000"/>
                </a:solidFill>
                <a:latin typeface="-윤고딕340" pitchFamily="18" charset="-127"/>
                <a:ea typeface="-윤고딕340" pitchFamily="18" charset="-127"/>
              </a:rPr>
              <a:t> 이용</a:t>
            </a:r>
            <a:endParaRPr lang="en-US" altLang="ko-KR" sz="2000" dirty="0" smtClean="0">
              <a:solidFill>
                <a:srgbClr val="FF0000"/>
              </a:solidFill>
              <a:latin typeface="-윤고딕340" pitchFamily="18" charset="-127"/>
              <a:ea typeface="-윤고딕34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hlinkClick r:id="rId2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2636912"/>
            <a:ext cx="9144000" cy="144655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ko-KR" altLang="en-US" sz="88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왜</a:t>
            </a:r>
            <a:r>
              <a:rPr lang="en-US" altLang="ko-KR" sz="8800" dirty="0" smtClean="0">
                <a:solidFill>
                  <a:schemeClr val="bg1"/>
                </a:solidFill>
                <a:latin typeface="-윤고딕340" pitchFamily="18" charset="-127"/>
                <a:ea typeface="-윤고딕340" pitchFamily="18" charset="-127"/>
              </a:rPr>
              <a:t>?</a:t>
            </a:r>
            <a:endParaRPr lang="ko-KR" altLang="en-US" sz="8800" dirty="0">
              <a:solidFill>
                <a:schemeClr val="bg1"/>
              </a:solidFill>
              <a:latin typeface="-윤고딕340" pitchFamily="18" charset="-127"/>
              <a:ea typeface="-윤고딕340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행복을 찾아서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004386" cy="34611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1628800"/>
            <a:ext cx="849694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000" dirty="0" smtClean="0">
                <a:latin typeface="-윤고딕340" charset="-127"/>
                <a:ea typeface="-윤고딕340" charset="-127"/>
              </a:rPr>
              <a:t>현재 오염되어가는 환경 속에서 사는 우리들</a:t>
            </a:r>
            <a:endParaRPr lang="en-US" altLang="ko-KR" sz="2000" dirty="0" smtClean="0">
              <a:latin typeface="-윤고딕340" charset="-127"/>
              <a:ea typeface="-윤고딕340" charset="-127"/>
            </a:endParaRPr>
          </a:p>
          <a:p>
            <a:pPr algn="r"/>
            <a:endParaRPr lang="en-US" altLang="ko-KR" sz="2000" dirty="0" smtClean="0">
              <a:latin typeface="-윤고딕340" charset="-127"/>
              <a:ea typeface="-윤고딕340" charset="-127"/>
            </a:endParaRPr>
          </a:p>
          <a:p>
            <a:pPr algn="r"/>
            <a:r>
              <a:rPr lang="ko-KR" altLang="en-US" sz="2000" dirty="0" smtClean="0">
                <a:latin typeface="-윤고딕340" charset="-127"/>
                <a:ea typeface="-윤고딕340" charset="-127"/>
              </a:rPr>
              <a:t>대기오염</a:t>
            </a:r>
            <a:r>
              <a:rPr lang="en-US" altLang="ko-KR" sz="2000" dirty="0" smtClean="0">
                <a:latin typeface="-윤고딕340" charset="-127"/>
                <a:ea typeface="-윤고딕340" charset="-127"/>
              </a:rPr>
              <a:t>, </a:t>
            </a:r>
            <a:r>
              <a:rPr lang="ko-KR" altLang="en-US" sz="2000" dirty="0" smtClean="0">
                <a:latin typeface="-윤고딕340" charset="-127"/>
                <a:ea typeface="-윤고딕340" charset="-127"/>
              </a:rPr>
              <a:t>수질오염 모든 오염 속에 노출되어 있습니다</a:t>
            </a:r>
            <a:r>
              <a:rPr lang="en-US" altLang="ko-KR" sz="2000" dirty="0" smtClean="0">
                <a:latin typeface="-윤고딕340" charset="-127"/>
                <a:ea typeface="-윤고딕340" charset="-127"/>
              </a:rPr>
              <a:t>.</a:t>
            </a:r>
          </a:p>
          <a:p>
            <a:pPr algn="r"/>
            <a:endParaRPr lang="en-US" altLang="ko-KR" sz="2000" dirty="0" smtClean="0">
              <a:latin typeface="-윤고딕340" charset="-127"/>
              <a:ea typeface="-윤고딕340" charset="-127"/>
            </a:endParaRPr>
          </a:p>
          <a:p>
            <a:pPr algn="r"/>
            <a:r>
              <a:rPr lang="en-US" altLang="ko-KR" sz="2000" dirty="0" smtClean="0">
                <a:latin typeface="-윤고딕340" charset="-127"/>
                <a:ea typeface="-윤고딕340" charset="-127"/>
              </a:rPr>
              <a:t>24</a:t>
            </a:r>
            <a:r>
              <a:rPr lang="ko-KR" altLang="en-US" sz="2000" dirty="0" smtClean="0">
                <a:latin typeface="-윤고딕340" charset="-127"/>
                <a:ea typeface="-윤고딕340" charset="-127"/>
              </a:rPr>
              <a:t>시간 매일 매년 마시는 공기</a:t>
            </a:r>
            <a:r>
              <a:rPr lang="en-US" altLang="ko-KR" sz="2000" dirty="0" smtClean="0">
                <a:latin typeface="-윤고딕340" charset="-127"/>
                <a:ea typeface="-윤고딕340" charset="-127"/>
              </a:rPr>
              <a:t> </a:t>
            </a:r>
            <a:r>
              <a:rPr lang="ko-KR" altLang="en-US" sz="2000" dirty="0" smtClean="0">
                <a:latin typeface="-윤고딕340" charset="-127"/>
                <a:ea typeface="-윤고딕340" charset="-127"/>
              </a:rPr>
              <a:t>우리 인체에 더욱 위험합니다</a:t>
            </a:r>
            <a:r>
              <a:rPr lang="en-US" altLang="ko-KR" sz="2000" dirty="0" smtClean="0">
                <a:latin typeface="-윤고딕340" charset="-127"/>
                <a:ea typeface="-윤고딕340" charset="-127"/>
              </a:rPr>
              <a:t>.</a:t>
            </a:r>
          </a:p>
          <a:p>
            <a:pPr algn="r"/>
            <a:endParaRPr lang="en-US" altLang="ko-KR" sz="2000" dirty="0" smtClean="0">
              <a:latin typeface="-윤고딕340" charset="-127"/>
              <a:ea typeface="-윤고딕340" charset="-127"/>
            </a:endParaRPr>
          </a:p>
          <a:p>
            <a:pPr algn="r"/>
            <a:r>
              <a:rPr lang="ko-KR" altLang="en-US" sz="2000" dirty="0" smtClean="0">
                <a:latin typeface="-윤고딕340" charset="-127"/>
                <a:ea typeface="-윤고딕340" charset="-127"/>
              </a:rPr>
              <a:t>현대사회는 점점 더 걷잡을 수 없이 대기가 오염되고 있습니다</a:t>
            </a:r>
            <a:r>
              <a:rPr lang="en-US" altLang="ko-KR" sz="2000" dirty="0" smtClean="0">
                <a:latin typeface="-윤고딕340" charset="-127"/>
                <a:ea typeface="-윤고딕340" charset="-127"/>
              </a:rPr>
              <a:t>.</a:t>
            </a:r>
          </a:p>
          <a:p>
            <a:pPr algn="r"/>
            <a:endParaRPr lang="en-US" altLang="ko-KR" sz="2000" dirty="0" smtClean="0">
              <a:latin typeface="-윤고딕340" charset="-127"/>
              <a:ea typeface="-윤고딕340" charset="-127"/>
            </a:endParaRPr>
          </a:p>
          <a:p>
            <a:pPr algn="r"/>
            <a:r>
              <a:rPr lang="ko-KR" altLang="en-US" sz="2000" dirty="0" smtClean="0">
                <a:latin typeface="-윤고딕340" charset="-127"/>
                <a:ea typeface="-윤고딕340" charset="-127"/>
              </a:rPr>
              <a:t>이로 인해 사람들은 많은 질병에 걸리고 있습니다</a:t>
            </a:r>
            <a:r>
              <a:rPr lang="en-US" altLang="ko-KR" sz="2000" dirty="0" smtClean="0">
                <a:latin typeface="-윤고딕340" charset="-127"/>
                <a:ea typeface="-윤고딕340" charset="-127"/>
              </a:rPr>
              <a:t>.</a:t>
            </a:r>
          </a:p>
          <a:p>
            <a:pPr algn="r"/>
            <a:endParaRPr lang="en-US" altLang="ko-KR" sz="2000" dirty="0" smtClean="0">
              <a:latin typeface="-윤고딕340" charset="-127"/>
              <a:ea typeface="-윤고딕340" charset="-127"/>
            </a:endParaRPr>
          </a:p>
          <a:p>
            <a:pPr algn="r"/>
            <a:r>
              <a:rPr lang="ko-KR" altLang="en-US" sz="2000" dirty="0" smtClean="0">
                <a:latin typeface="-윤고딕340" charset="-127"/>
                <a:ea typeface="-윤고딕340" charset="-127"/>
              </a:rPr>
              <a:t>사람들은 위험한 공기를 정화할 필요성을 느꼈고 방법을 연구하게 되었다</a:t>
            </a:r>
            <a:r>
              <a:rPr lang="en-US" altLang="ko-KR" sz="2000" dirty="0" smtClean="0">
                <a:latin typeface="-윤고딕340" charset="-127"/>
                <a:ea typeface="-윤고딕340" charset="-127"/>
              </a:rPr>
              <a:t>.</a:t>
            </a:r>
          </a:p>
          <a:p>
            <a:pPr algn="r"/>
            <a:endParaRPr lang="en-US" altLang="ko-KR" sz="2000" dirty="0" smtClean="0">
              <a:latin typeface="-윤고딕340" charset="-127"/>
              <a:ea typeface="-윤고딕340" charset="-127"/>
            </a:endParaRPr>
          </a:p>
          <a:p>
            <a:pPr algn="r"/>
            <a:r>
              <a:rPr lang="ko-KR" altLang="en-US" sz="2000" dirty="0" smtClean="0">
                <a:latin typeface="-윤고딕340" charset="-127"/>
                <a:ea typeface="-윤고딕340" charset="-127"/>
              </a:rPr>
              <a:t>많은 정화방법 중 천연자원인 </a:t>
            </a:r>
            <a:r>
              <a:rPr lang="ko-KR" altLang="en-US" sz="5400" dirty="0" err="1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피톤치드</a:t>
            </a:r>
            <a:r>
              <a:rPr lang="ko-KR" altLang="en-US" sz="2000" dirty="0" err="1" smtClean="0">
                <a:latin typeface="-윤고딕340" charset="-127"/>
                <a:ea typeface="-윤고딕340" charset="-127"/>
              </a:rPr>
              <a:t>를</a:t>
            </a:r>
            <a:r>
              <a:rPr lang="ko-KR" altLang="en-US" sz="2000" dirty="0" smtClean="0">
                <a:latin typeface="-윤고딕340" charset="-127"/>
                <a:ea typeface="-윤고딕340" charset="-127"/>
              </a:rPr>
              <a:t> 소개해보겠습니다</a:t>
            </a:r>
            <a:r>
              <a:rPr lang="en-US" altLang="ko-KR" sz="2000" dirty="0" smtClean="0">
                <a:latin typeface="-윤고딕340" charset="-127"/>
                <a:ea typeface="-윤고딕340" charset="-127"/>
              </a:rPr>
              <a:t>.</a:t>
            </a:r>
          </a:p>
          <a:p>
            <a:pPr algn="r"/>
            <a:endParaRPr lang="ko-KR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이거슨 레이아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그림 5" descr="달리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715016"/>
            <a:ext cx="1303141" cy="13031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620688"/>
            <a:ext cx="2137124" cy="52322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ko-KR" altLang="en-US" sz="2800" dirty="0" err="1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피톤치드란</a:t>
            </a:r>
            <a:r>
              <a:rPr lang="en-US" altLang="ko-KR" sz="2800" dirty="0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?</a:t>
            </a:r>
            <a:endParaRPr lang="ko-KR" altLang="en-US" sz="2800" dirty="0">
              <a:solidFill>
                <a:srgbClr val="FF0000"/>
              </a:solidFill>
              <a:latin typeface="-윤고딕340" charset="-127"/>
              <a:ea typeface="-윤고딕34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04256" y="1518464"/>
            <a:ext cx="687625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>
                <a:latin typeface="-윤고딕340" charset="-127"/>
                <a:ea typeface="-윤고딕340" charset="-127"/>
              </a:rPr>
              <a:t>1937</a:t>
            </a:r>
            <a:r>
              <a:rPr lang="ko-KR" altLang="en-US" sz="2200" dirty="0" smtClean="0">
                <a:latin typeface="-윤고딕340" charset="-127"/>
                <a:ea typeface="-윤고딕340" charset="-127"/>
              </a:rPr>
              <a:t>년 러시아 </a:t>
            </a:r>
            <a:r>
              <a:rPr lang="ko-KR" altLang="en-US" sz="2200" dirty="0" err="1" smtClean="0">
                <a:latin typeface="-윤고딕340" charset="-127"/>
                <a:ea typeface="-윤고딕340" charset="-127"/>
              </a:rPr>
              <a:t>레닌그라드</a:t>
            </a:r>
            <a:r>
              <a:rPr lang="ko-KR" altLang="en-US" sz="2200" dirty="0" smtClean="0">
                <a:latin typeface="-윤고딕340" charset="-127"/>
                <a:ea typeface="-윤고딕340" charset="-127"/>
              </a:rPr>
              <a:t> 대학</a:t>
            </a:r>
            <a:r>
              <a:rPr lang="en-US" altLang="ko-KR" sz="2200" dirty="0" smtClean="0">
                <a:latin typeface="-윤고딕340" charset="-127"/>
                <a:ea typeface="-윤고딕340" charset="-127"/>
              </a:rPr>
              <a:t>(</a:t>
            </a:r>
            <a:r>
              <a:rPr lang="ko-KR" altLang="en-US" sz="2200" dirty="0" smtClean="0">
                <a:latin typeface="-윤고딕340" charset="-127"/>
                <a:ea typeface="-윤고딕340" charset="-127"/>
              </a:rPr>
              <a:t>현 </a:t>
            </a:r>
            <a:r>
              <a:rPr lang="ko-KR" altLang="en-US" sz="2200" dirty="0" err="1" smtClean="0">
                <a:latin typeface="-윤고딕340" charset="-127"/>
                <a:ea typeface="-윤고딕340" charset="-127"/>
              </a:rPr>
              <a:t>상트페테르부르크</a:t>
            </a:r>
            <a:r>
              <a:rPr lang="ko-KR" altLang="en-US" sz="2200" dirty="0" smtClean="0">
                <a:latin typeface="-윤고딕340" charset="-127"/>
                <a:ea typeface="-윤고딕340" charset="-127"/>
              </a:rPr>
              <a:t> 대학</a:t>
            </a:r>
            <a:r>
              <a:rPr lang="en-US" altLang="ko-KR" sz="2200" dirty="0" smtClean="0">
                <a:latin typeface="-윤고딕340" charset="-127"/>
                <a:ea typeface="-윤고딕340" charset="-127"/>
              </a:rPr>
              <a:t>)</a:t>
            </a:r>
            <a:r>
              <a:rPr lang="ko-KR" altLang="en-US" sz="2200" dirty="0" smtClean="0">
                <a:latin typeface="-윤고딕340" charset="-127"/>
                <a:ea typeface="-윤고딕340" charset="-127"/>
              </a:rPr>
              <a:t>의 생화학자인 </a:t>
            </a:r>
            <a:r>
              <a:rPr lang="ko-KR" altLang="en-US" sz="2200" dirty="0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토킨</a:t>
            </a:r>
            <a:r>
              <a:rPr lang="ko-KR" altLang="en-US" sz="2200" dirty="0" smtClean="0">
                <a:latin typeface="-윤고딕340" charset="-127"/>
                <a:ea typeface="-윤고딕340" charset="-127"/>
              </a:rPr>
              <a:t>이 처음으로 제안하였다</a:t>
            </a:r>
            <a:r>
              <a:rPr lang="en-US" altLang="ko-KR" sz="2200" dirty="0" smtClean="0">
                <a:latin typeface="-윤고딕340" charset="-127"/>
                <a:ea typeface="-윤고딕340" charset="-127"/>
              </a:rPr>
              <a:t>.</a:t>
            </a:r>
          </a:p>
          <a:p>
            <a:endParaRPr lang="ko-KR" altLang="en-US" dirty="0">
              <a:latin typeface="-윤고딕340" charset="-127"/>
              <a:ea typeface="-윤고딕340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-180528" y="1556792"/>
            <a:ext cx="2969364" cy="1446550"/>
            <a:chOff x="-180528" y="1556792"/>
            <a:chExt cx="2969364" cy="1446550"/>
          </a:xfrm>
        </p:grpSpPr>
        <p:sp>
          <p:nvSpPr>
            <p:cNvPr id="10" name="직사각형 9"/>
            <p:cNvSpPr/>
            <p:nvPr/>
          </p:nvSpPr>
          <p:spPr>
            <a:xfrm>
              <a:off x="1475656" y="1556792"/>
              <a:ext cx="1313180" cy="1446550"/>
            </a:xfrm>
            <a:prstGeom prst="rect">
              <a:avLst/>
            </a:prstGeom>
            <a:scene3d>
              <a:camera prst="obliqueTopLeft"/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8800" dirty="0" smtClean="0">
                  <a:latin typeface="-윤고딕340" charset="-127"/>
                  <a:ea typeface="-윤고딕340" charset="-127"/>
                </a:rPr>
                <a:t>”</a:t>
              </a:r>
              <a:endParaRPr lang="ko-KR" altLang="en-US" sz="8800" dirty="0">
                <a:latin typeface="-윤고딕340" charset="-127"/>
                <a:ea typeface="-윤고딕34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-180528" y="1601505"/>
              <a:ext cx="1210588" cy="1323439"/>
            </a:xfrm>
            <a:prstGeom prst="rect">
              <a:avLst/>
            </a:prstGeom>
            <a:scene3d>
              <a:camera prst="obliqueTopLeft"/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8000" dirty="0" smtClean="0">
                  <a:latin typeface="-윤고딕340" charset="-127"/>
                  <a:ea typeface="-윤고딕340" charset="-127"/>
                </a:rPr>
                <a:t>“</a:t>
              </a:r>
              <a:endParaRPr lang="ko-KR" altLang="en-US" sz="8000" dirty="0">
                <a:latin typeface="-윤고딕340" charset="-127"/>
                <a:ea typeface="-윤고딕340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7584" y="1700808"/>
              <a:ext cx="10801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latin typeface="-윤고딕340" charset="-127"/>
                  <a:ea typeface="-윤고딕340" charset="-127"/>
                </a:rPr>
                <a:t>발견</a:t>
              </a: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-324544" y="2736215"/>
            <a:ext cx="4112419" cy="1446550"/>
            <a:chOff x="24992" y="1340768"/>
            <a:chExt cx="2131201" cy="1446550"/>
          </a:xfrm>
        </p:grpSpPr>
        <p:sp>
          <p:nvSpPr>
            <p:cNvPr id="21" name="직사각형 20"/>
            <p:cNvSpPr/>
            <p:nvPr/>
          </p:nvSpPr>
          <p:spPr>
            <a:xfrm>
              <a:off x="1475656" y="1340768"/>
              <a:ext cx="680537" cy="1446550"/>
            </a:xfrm>
            <a:prstGeom prst="rect">
              <a:avLst/>
            </a:prstGeom>
            <a:scene3d>
              <a:camera prst="obliqueTopLeft"/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8800" dirty="0" smtClean="0">
                  <a:latin typeface="-윤고딕340" charset="-127"/>
                  <a:ea typeface="-윤고딕340" charset="-127"/>
                </a:rPr>
                <a:t>”</a:t>
              </a:r>
              <a:endParaRPr lang="ko-KR" altLang="en-US" sz="8800" dirty="0">
                <a:latin typeface="-윤고딕340" charset="-127"/>
                <a:ea typeface="-윤고딕340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4992" y="1385481"/>
              <a:ext cx="627370" cy="1323439"/>
            </a:xfrm>
            <a:prstGeom prst="rect">
              <a:avLst/>
            </a:prstGeom>
            <a:scene3d>
              <a:camera prst="obliqueTopLeft"/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8000" dirty="0" smtClean="0">
                  <a:latin typeface="-윤고딕340" charset="-127"/>
                  <a:ea typeface="-윤고딕340" charset="-127"/>
                </a:rPr>
                <a:t>“</a:t>
              </a:r>
              <a:endParaRPr lang="ko-KR" altLang="en-US" sz="8000" dirty="0">
                <a:latin typeface="-윤고딕340" charset="-127"/>
                <a:ea typeface="-윤고딕340" charset="-127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4247" y="1457489"/>
              <a:ext cx="10801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err="1" smtClean="0">
                  <a:latin typeface="-윤고딕340" charset="-127"/>
                  <a:ea typeface="-윤고딕340" charset="-127"/>
                </a:rPr>
                <a:t>사전적의미</a:t>
              </a:r>
              <a:endParaRPr lang="ko-KR" altLang="en-US" sz="2800" dirty="0" smtClean="0">
                <a:latin typeface="-윤고딕340" charset="-127"/>
                <a:ea typeface="-윤고딕340" charset="-127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-238988" y="4625841"/>
            <a:ext cx="3010788" cy="1467455"/>
            <a:chOff x="-166980" y="1574210"/>
            <a:chExt cx="3010788" cy="1467455"/>
          </a:xfrm>
        </p:grpSpPr>
        <p:sp>
          <p:nvSpPr>
            <p:cNvPr id="25" name="직사각형 24"/>
            <p:cNvSpPr/>
            <p:nvPr/>
          </p:nvSpPr>
          <p:spPr>
            <a:xfrm>
              <a:off x="1530628" y="1595115"/>
              <a:ext cx="1313180" cy="1446550"/>
            </a:xfrm>
            <a:prstGeom prst="rect">
              <a:avLst/>
            </a:prstGeom>
            <a:scene3d>
              <a:camera prst="obliqueTopLeft"/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8800" dirty="0" smtClean="0">
                  <a:latin typeface="-윤고딕340" charset="-127"/>
                  <a:ea typeface="-윤고딕340" charset="-127"/>
                </a:rPr>
                <a:t>”</a:t>
              </a:r>
              <a:endParaRPr lang="ko-KR" altLang="en-US" sz="8800" dirty="0">
                <a:latin typeface="-윤고딕340" charset="-127"/>
                <a:ea typeface="-윤고딕340" charset="-127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-166980" y="1574210"/>
              <a:ext cx="1210588" cy="1323439"/>
            </a:xfrm>
            <a:prstGeom prst="rect">
              <a:avLst/>
            </a:prstGeom>
            <a:scene3d>
              <a:camera prst="obliqueTopLeft"/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8000" dirty="0" smtClean="0">
                  <a:latin typeface="-윤고딕340" charset="-127"/>
                  <a:ea typeface="-윤고딕340" charset="-127"/>
                </a:rPr>
                <a:t>“</a:t>
              </a:r>
              <a:endParaRPr lang="ko-KR" altLang="en-US" sz="8000" dirty="0">
                <a:latin typeface="-윤고딕340" charset="-127"/>
                <a:ea typeface="-윤고딕340" charset="-127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27584" y="1700808"/>
              <a:ext cx="10801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smtClean="0">
                  <a:latin typeface="-윤고딕340" charset="-127"/>
                  <a:ea typeface="-윤고딕340" charset="-127"/>
                </a:rPr>
                <a:t>발생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655168" y="3501008"/>
            <a:ext cx="748883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dirty="0" smtClean="0">
                <a:latin typeface="-윤고딕340" charset="-127"/>
                <a:ea typeface="-윤고딕340" charset="-127"/>
              </a:rPr>
              <a:t>숲 속의 식물들이 만들어 내는 살균성을 가진 모든 물질을 </a:t>
            </a:r>
            <a:endParaRPr lang="en-US" altLang="ko-KR" sz="2200" dirty="0" smtClean="0">
              <a:latin typeface="-윤고딕340" charset="-127"/>
              <a:ea typeface="-윤고딕340" charset="-127"/>
            </a:endParaRPr>
          </a:p>
          <a:p>
            <a:r>
              <a:rPr lang="ko-KR" altLang="en-US" sz="2200" dirty="0" smtClean="0">
                <a:latin typeface="-윤고딕340" charset="-127"/>
                <a:ea typeface="-윤고딕340" charset="-127"/>
              </a:rPr>
              <a:t>통틀어 지칭하는 말</a:t>
            </a:r>
            <a:r>
              <a:rPr lang="en-US" altLang="ko-KR" sz="2200" dirty="0" smtClean="0">
                <a:latin typeface="-윤고딕340" charset="-127"/>
                <a:ea typeface="-윤고딕340" charset="-127"/>
              </a:rPr>
              <a:t>.</a:t>
            </a:r>
            <a:endParaRPr lang="ko-KR" altLang="en-US" sz="2200" dirty="0" smtClean="0">
              <a:latin typeface="-윤고딕340" charset="-127"/>
              <a:ea typeface="-윤고딕340" charset="-127"/>
            </a:endParaRPr>
          </a:p>
          <a:p>
            <a:endParaRPr lang="ko-KR" altLang="en-US" dirty="0">
              <a:latin typeface="-윤고딕340" charset="-127"/>
              <a:ea typeface="-윤고딕34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36580" y="5262880"/>
            <a:ext cx="814393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dirty="0" smtClean="0">
                <a:latin typeface="-윤고딕340" charset="-127"/>
                <a:ea typeface="-윤고딕340" charset="-127"/>
              </a:rPr>
              <a:t>식물이 자라는 과정에서 상처부위에 침입하는 각종 박테리아로부터 보호를 위해 발산하는 방향성 물질</a:t>
            </a:r>
          </a:p>
          <a:p>
            <a:endParaRPr lang="ko-KR" altLang="en-US" dirty="0">
              <a:latin typeface="-윤고딕340" charset="-127"/>
              <a:ea typeface="-윤고딕34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이거슨 레이아웃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그림 4" descr="달리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2595" y="5715016"/>
            <a:ext cx="1303141" cy="1303141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0" y="0"/>
            <a:ext cx="3857620" cy="12144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9" name="다이어그램 8"/>
          <p:cNvGraphicFramePr/>
          <p:nvPr/>
        </p:nvGraphicFramePr>
        <p:xfrm>
          <a:off x="683568" y="1525240"/>
          <a:ext cx="81369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10" name="그룹 9"/>
          <p:cNvGrpSpPr/>
          <p:nvPr/>
        </p:nvGrpSpPr>
        <p:grpSpPr>
          <a:xfrm>
            <a:off x="323528" y="260648"/>
            <a:ext cx="5904656" cy="1473845"/>
            <a:chOff x="323528" y="1313473"/>
            <a:chExt cx="2127075" cy="1473845"/>
          </a:xfrm>
        </p:grpSpPr>
        <p:sp>
          <p:nvSpPr>
            <p:cNvPr id="11" name="직사각형 10"/>
            <p:cNvSpPr/>
            <p:nvPr/>
          </p:nvSpPr>
          <p:spPr>
            <a:xfrm>
              <a:off x="1475656" y="1340768"/>
              <a:ext cx="974947" cy="1446550"/>
            </a:xfrm>
            <a:prstGeom prst="rect">
              <a:avLst/>
            </a:prstGeom>
            <a:scene3d>
              <a:camera prst="obliqueTopLeft"/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8800" dirty="0" smtClean="0">
                  <a:latin typeface="Yoon 봄날 L" pitchFamily="18" charset="-127"/>
                  <a:ea typeface="Yoon 봄날 L" pitchFamily="18" charset="-127"/>
                </a:rPr>
                <a:t>”</a:t>
              </a:r>
              <a:endParaRPr lang="ko-KR" altLang="en-US" sz="8800" dirty="0">
                <a:latin typeface="Yoon 봄날 L" pitchFamily="18" charset="-127"/>
                <a:ea typeface="Yoon 봄날 L" pitchFamily="18" charset="-127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23528" y="1313473"/>
              <a:ext cx="902811" cy="1323439"/>
            </a:xfrm>
            <a:prstGeom prst="rect">
              <a:avLst/>
            </a:prstGeom>
            <a:scene3d>
              <a:camera prst="obliqueTopLeft"/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8000" dirty="0" smtClean="0">
                  <a:latin typeface="Yoon 봄날 L" pitchFamily="18" charset="-127"/>
                  <a:ea typeface="Yoon 봄날 L" pitchFamily="18" charset="-127"/>
                </a:rPr>
                <a:t>“</a:t>
              </a:r>
              <a:endParaRPr lang="ko-KR" altLang="en-US" sz="8000" dirty="0">
                <a:latin typeface="Yoon 봄날 L" pitchFamily="18" charset="-127"/>
                <a:ea typeface="Yoon 봄날 L" pitchFamily="18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1048" y="1529497"/>
              <a:ext cx="10801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err="1" smtClean="0">
                  <a:latin typeface="-윤고딕340" charset="-127"/>
                  <a:ea typeface="-윤고딕340" charset="-127"/>
                </a:rPr>
                <a:t>피톤치드의</a:t>
              </a:r>
              <a:r>
                <a:rPr lang="ko-KR" altLang="en-US" sz="2800" dirty="0" smtClean="0">
                  <a:latin typeface="-윤고딕340" charset="-127"/>
                  <a:ea typeface="-윤고딕340" charset="-127"/>
                </a:rPr>
                <a:t> 어원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이거슨 레이아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7890" name="Picture 2" descr="http://wwl1516.hanmail.net/Mail-bin/view_submsg3.cgi?TM=jOi5o%2BGuQw1HjA2Sq45TWYIeypqTMsoJywEJIfVdmyJty6yttlW1JFbm1DZg7%2FvXSXz3ZpBWwMdzfvrQwY9nfhp6QW8yE1lT3dOg9yspGYeMP4utw151l5z6PekFDT5ihdcapsusiIKVi3kLJZC44Tm307BWdy0Qt9%2F3IrJ675izrmQYN9SLvmvY6WaxByr2wbVNOu3dwtOZxVnlvtL%2BvIk3t0u4pXqvKSQmrtG%2B3k682ioenSessOhmG6jYOe0kMApOW%2BHODZHTNqIYXYK7TwtFV3jOuZRUY1%2Fbzk8eELPKdFPeUS8yAWBryjFXQjzTtq2zSwZE0njX3Z8DSnL476ZqG4Y27%2Bn%2B3%2FcyfauV6ha2rR6NX9lHOxn7MU97ofa8apK1X0IDP6FYY4HOaV3WHzokgveDR7odXn1oiOYGrXDzT8DziKr29RCbFLGwn8Zwng3cALozu%2FU6lqEfnR0mhAroxtO5GqDLSWI%2FeSI7UhYgNoGckaGg%2FTXVE5smibIoKZ1K0%2Fj9hfCfIOzfzdogvN6Ei2KvZ6s1WHoTfy0OqBYoOI1lWwzK0po%2FVQWo5xwhKa8pWcacmDxtLZ6ynSRM%2F1g82GI0JraiBOiGn9rNcf7L3MCRZ42wcE8ikgNV8lAYOQH0TLbbO8qjVflxKOhgW1e2ha61zJqV%2Fli3mUiz7n7tCl1RKolleg%3D%3D&amp;encoding=UTF-8&amp;MSGID=000000000001V2P&amp;pos=289415&amp;bodylen=69024&amp;realname=%EA%B8%B0%EC%82%AC4.jpg&amp;contenttype=image/jpeg&amp;attnum=31&amp;attid=0.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1714488"/>
            <a:ext cx="7286676" cy="371477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5643578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가장 많은 양의 </a:t>
            </a:r>
            <a:r>
              <a:rPr lang="ko-KR" alt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피톤치드를</a:t>
            </a:r>
            <a:r>
              <a:rPr lang="ko-KR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방출하는 나무는 </a:t>
            </a:r>
            <a:r>
              <a:rPr lang="ko-KR" alt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편백나무이다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.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3645024"/>
            <a:ext cx="8572559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  <a:defRPr/>
            </a:pPr>
            <a:endParaRPr kumimoji="1" lang="en-US" altLang="ko-KR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323528" y="442987"/>
            <a:ext cx="8820472" cy="1473845"/>
            <a:chOff x="323528" y="1313473"/>
            <a:chExt cx="2127075" cy="1473845"/>
          </a:xfrm>
        </p:grpSpPr>
        <p:sp>
          <p:nvSpPr>
            <p:cNvPr id="8" name="직사각형 7"/>
            <p:cNvSpPr/>
            <p:nvPr/>
          </p:nvSpPr>
          <p:spPr>
            <a:xfrm>
              <a:off x="1695353" y="1340768"/>
              <a:ext cx="755250" cy="1446550"/>
            </a:xfrm>
            <a:prstGeom prst="rect">
              <a:avLst/>
            </a:prstGeom>
            <a:scene3d>
              <a:camera prst="obliqueTopLeft"/>
              <a:lightRig rig="threePt" dir="t"/>
            </a:scene3d>
          </p:spPr>
          <p:txBody>
            <a:bodyPr wrap="square">
              <a:spAutoFit/>
            </a:bodyPr>
            <a:lstStyle/>
            <a:p>
              <a:r>
                <a:rPr lang="en-US" altLang="ko-KR" sz="8800" b="1" dirty="0" smtClean="0">
                  <a:latin typeface="Yoon 봄날 L" pitchFamily="18" charset="-127"/>
                  <a:ea typeface="Yoon 봄날 L" pitchFamily="18" charset="-127"/>
                </a:rPr>
                <a:t>”</a:t>
              </a:r>
              <a:endParaRPr lang="ko-KR" altLang="en-US" sz="8800" b="1" dirty="0">
                <a:latin typeface="Yoon 봄날 L" pitchFamily="18" charset="-127"/>
                <a:ea typeface="Yoon 봄날 L" pitchFamily="18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323528" y="1313473"/>
              <a:ext cx="165915" cy="1323439"/>
            </a:xfrm>
            <a:prstGeom prst="rect">
              <a:avLst/>
            </a:prstGeom>
            <a:scene3d>
              <a:camera prst="obliqueTopLeft"/>
              <a:lightRig rig="threePt" dir="t"/>
            </a:scene3d>
          </p:spPr>
          <p:txBody>
            <a:bodyPr wrap="none">
              <a:spAutoFit/>
            </a:bodyPr>
            <a:lstStyle/>
            <a:p>
              <a:r>
                <a:rPr lang="en-US" altLang="ko-KR" sz="8000" b="1" dirty="0" smtClean="0">
                  <a:latin typeface="Yoon 봄날 L" pitchFamily="18" charset="-127"/>
                  <a:ea typeface="Yoon 봄날 L" pitchFamily="18" charset="-127"/>
                </a:rPr>
                <a:t>“</a:t>
              </a:r>
              <a:endParaRPr lang="ko-KR" altLang="en-US" sz="8000" b="1" dirty="0">
                <a:latin typeface="Yoon 봄날 L" pitchFamily="18" charset="-127"/>
                <a:ea typeface="Yoon 봄날 L" pitchFamily="18" charset="-127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7177" y="1529497"/>
              <a:ext cx="18157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b="1" dirty="0" err="1" smtClean="0">
                  <a:latin typeface="-윤고딕340" charset="-127"/>
                  <a:ea typeface="-윤고딕340" charset="-127"/>
                </a:rPr>
                <a:t>피톤치드를</a:t>
              </a:r>
              <a:r>
                <a:rPr lang="ko-KR" altLang="en-US" sz="2800" b="1" dirty="0" smtClean="0">
                  <a:latin typeface="-윤고딕340" charset="-127"/>
                  <a:ea typeface="-윤고딕340" charset="-127"/>
                </a:rPr>
                <a:t> 함유하고 있는 나무</a:t>
              </a:r>
            </a:p>
          </p:txBody>
        </p:sp>
      </p:grpSp>
      <p:pic>
        <p:nvPicPr>
          <p:cNvPr id="14" name="그림 13" descr="달리기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07704" y="5715016"/>
            <a:ext cx="1303141" cy="1303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이거슨 레이아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그림 5" descr="달리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76771" y="5715016"/>
            <a:ext cx="1303141" cy="1303141"/>
          </a:xfrm>
          <a:prstGeom prst="rect">
            <a:avLst/>
          </a:prstGeom>
        </p:spPr>
      </p:pic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76672"/>
            <a:ext cx="3322712" cy="777875"/>
          </a:xfrm>
        </p:spPr>
        <p:txBody>
          <a:bodyPr>
            <a:normAutofit fontScale="90000"/>
          </a:bodyPr>
          <a:lstStyle/>
          <a:p>
            <a:r>
              <a:rPr lang="ko-KR" altLang="en-US" sz="3600" dirty="0" err="1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피톤치드의</a:t>
            </a:r>
            <a:r>
              <a:rPr lang="ko-KR" altLang="en-US" sz="3600" dirty="0" smtClean="0">
                <a:solidFill>
                  <a:srgbClr val="FF0000"/>
                </a:solidFill>
                <a:latin typeface="-윤고딕340" charset="-127"/>
                <a:ea typeface="-윤고딕340" charset="-127"/>
              </a:rPr>
              <a:t> 효과</a:t>
            </a:r>
            <a:endParaRPr lang="ko-KR" altLang="en-US" sz="3600" dirty="0">
              <a:solidFill>
                <a:srgbClr val="FF0000"/>
              </a:solidFill>
              <a:latin typeface="-윤고딕340" charset="-127"/>
              <a:ea typeface="-윤고딕340" charset="-127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124744"/>
            <a:ext cx="8030126" cy="113331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2200" dirty="0" smtClean="0">
                <a:latin typeface="-윤고딕340" charset="-127"/>
                <a:ea typeface="-윤고딕340" charset="-127"/>
              </a:rPr>
              <a:t>1.  </a:t>
            </a:r>
            <a:r>
              <a:rPr lang="ko-KR" altLang="en-US" sz="2200" dirty="0" smtClean="0">
                <a:latin typeface="-윤고딕340" charset="-127"/>
                <a:ea typeface="-윤고딕340" charset="-127"/>
              </a:rPr>
              <a:t>스트레스  완화</a:t>
            </a:r>
            <a:endParaRPr lang="en-US" altLang="ko-KR" sz="2200" dirty="0" smtClean="0">
              <a:latin typeface="-윤고딕340" charset="-127"/>
              <a:ea typeface="-윤고딕340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>
                <a:effectLst/>
                <a:latin typeface="-윤고딕340" charset="-127"/>
                <a:ea typeface="-윤고딕340" charset="-127"/>
              </a:rPr>
              <a:t>    </a:t>
            </a:r>
            <a:r>
              <a:rPr lang="ko-KR" altLang="en-US" sz="2000" dirty="0" err="1" smtClean="0">
                <a:effectLst/>
                <a:latin typeface="-윤고딕340" charset="-127"/>
                <a:ea typeface="-윤고딕340" charset="-127"/>
              </a:rPr>
              <a:t>피톤치드는</a:t>
            </a:r>
            <a:r>
              <a:rPr lang="ko-KR" altLang="en-US" sz="2000" dirty="0" smtClean="0">
                <a:effectLst/>
                <a:latin typeface="-윤고딕340" charset="-127"/>
                <a:ea typeface="-윤고딕340" charset="-127"/>
              </a:rPr>
              <a:t> 약 </a:t>
            </a:r>
            <a:r>
              <a:rPr lang="en-US" altLang="ko-KR" sz="2000" dirty="0" smtClean="0">
                <a:effectLst/>
                <a:latin typeface="-윤고딕340" charset="-127"/>
                <a:ea typeface="-윤고딕340" charset="-127"/>
              </a:rPr>
              <a:t>50%</a:t>
            </a:r>
            <a:r>
              <a:rPr lang="ko-KR" altLang="en-US" sz="2000" dirty="0" smtClean="0">
                <a:effectLst/>
                <a:latin typeface="-윤고딕340" charset="-127"/>
                <a:ea typeface="-윤고딕340" charset="-127"/>
              </a:rPr>
              <a:t>나 되는 스트레스 완화효과를 가져온다는 연구</a:t>
            </a:r>
            <a:r>
              <a:rPr lang="en-US" altLang="ko-KR" sz="1800" dirty="0" smtClean="0">
                <a:latin typeface="-윤고딕340" charset="-127"/>
                <a:ea typeface="-윤고딕340" charset="-127"/>
              </a:rPr>
              <a:t> </a:t>
            </a:r>
            <a:endParaRPr lang="ko-KR" altLang="en-US" sz="1800" dirty="0" smtClean="0">
              <a:latin typeface="-윤고딕340" charset="-127"/>
              <a:ea typeface="-윤고딕34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204864"/>
            <a:ext cx="806489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 스트레스나 원인 모를 두통 해소에 효과적</a:t>
            </a:r>
            <a:endParaRPr lang="en-US" altLang="ko-K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endParaRPr>
          </a:p>
          <a:p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 우울증 불면증을 개선</a:t>
            </a:r>
            <a:endParaRPr lang="en-US" altLang="ko-K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endParaRPr>
          </a:p>
          <a:p>
            <a:pPr>
              <a:buFont typeface="Arial" pitchFamily="34" charset="0"/>
              <a:buChar char="•"/>
            </a:pPr>
            <a:endParaRPr lang="ko-KR" alt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 자연적으로 치유되는 기능</a:t>
            </a:r>
            <a:endParaRPr lang="en-US" altLang="ko-K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endParaRPr>
          </a:p>
          <a:p>
            <a:pPr>
              <a:buFont typeface="Arial" pitchFamily="34" charset="0"/>
              <a:buChar char="•"/>
            </a:pPr>
            <a:endParaRPr lang="ko-KR" alt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 면역기능향상</a:t>
            </a:r>
            <a:endParaRPr lang="en-US" altLang="ko-K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endParaRPr>
          </a:p>
          <a:p>
            <a:pPr>
              <a:buFont typeface="Arial" pitchFamily="34" charset="0"/>
              <a:buChar char="•"/>
            </a:pPr>
            <a:endParaRPr lang="ko-KR" alt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 건강과 활력이 넘치는 생활을 유지가능</a:t>
            </a:r>
            <a:endParaRPr lang="en-US" altLang="ko-K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endParaRPr>
          </a:p>
          <a:p>
            <a:pPr>
              <a:buFont typeface="Arial" pitchFamily="34" charset="0"/>
              <a:buChar char="•"/>
            </a:pPr>
            <a:endParaRPr lang="en-US" altLang="ko-K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 수험생의  스트레스에  의한  불면증</a:t>
            </a: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, 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성격장애  등에  </a:t>
            </a:r>
            <a:r>
              <a:rPr lang="ko-KR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피톤치드를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</a:t>
            </a:r>
            <a:endParaRPr lang="en-US" altLang="ko-K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-윤고딕340" charset="-127"/>
              <a:ea typeface="-윤고딕340" charset="-127"/>
            </a:endParaRPr>
          </a:p>
          <a:p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 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사용하면  두뇌 </a:t>
            </a:r>
            <a:r>
              <a:rPr lang="ko-KR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알파파를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 증대시켜  </a:t>
            </a:r>
            <a:r>
              <a:rPr lang="ko-KR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정서적안정과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 집중력</a:t>
            </a: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, </a:t>
            </a:r>
          </a:p>
          <a:p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  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윤고딕340" charset="-127"/>
                <a:ea typeface="-윤고딕340" charset="-127"/>
              </a:rPr>
              <a:t>기억력을  향상시켜주므로  이를  예방하는  효과가  있음</a:t>
            </a:r>
            <a:endParaRPr lang="ko-KR" altLang="en-US" sz="2400" dirty="0">
              <a:latin typeface="-윤고딕340" charset="-127"/>
              <a:ea typeface="-윤고딕34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이거슨 레이아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그림 5" descr="달리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68859" y="5715016"/>
            <a:ext cx="1303141" cy="1303141"/>
          </a:xfrm>
          <a:prstGeom prst="rect">
            <a:avLst/>
          </a:prstGeom>
        </p:spPr>
      </p:pic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41" y="1285860"/>
            <a:ext cx="8572559" cy="557253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  <a:buNone/>
            </a:pPr>
            <a:r>
              <a:rPr lang="en-US" altLang="ko-KR" sz="2400" dirty="0" smtClean="0">
                <a:latin typeface="-윤고딕340" charset="-127"/>
                <a:ea typeface="-윤고딕340" charset="-127"/>
              </a:rPr>
              <a:t>2.  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진정작용 및 쾌적효과</a:t>
            </a:r>
            <a:r>
              <a:rPr lang="en-US" altLang="ko-KR" sz="2000" dirty="0" smtClean="0">
                <a:latin typeface="-윤고딕340" charset="-127"/>
                <a:ea typeface="-윤고딕340" charset="-127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2046327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smtClean="0">
                <a:latin typeface="-윤고딕340" charset="-127"/>
                <a:ea typeface="-윤고딕340" charset="-127"/>
              </a:rPr>
              <a:t>   </a:t>
            </a:r>
            <a:r>
              <a:rPr lang="ko-KR" altLang="en-US" sz="2400" dirty="0" err="1" smtClean="0">
                <a:latin typeface="-윤고딕340" charset="-127"/>
                <a:ea typeface="-윤고딕340" charset="-127"/>
              </a:rPr>
              <a:t>피톤치드가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 중추신경계에 진정작용을 하여 </a:t>
            </a:r>
            <a:endParaRPr lang="en-US" altLang="ko-KR" sz="2400" dirty="0" smtClean="0">
              <a:latin typeface="-윤고딕340" charset="-127"/>
              <a:ea typeface="-윤고딕340" charset="-127"/>
            </a:endParaRPr>
          </a:p>
          <a:p>
            <a:r>
              <a:rPr lang="en-US" altLang="ko-KR" sz="2400" dirty="0" smtClean="0">
                <a:latin typeface="-윤고딕340" charset="-127"/>
                <a:ea typeface="-윤고딕340" charset="-127"/>
              </a:rPr>
              <a:t>                                       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쾌적한 느낌을 가지게 한다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.</a:t>
            </a:r>
            <a:endParaRPr lang="ko-KR" altLang="en-US" sz="2400" dirty="0" smtClean="0">
              <a:latin typeface="-윤고딕340" charset="-127"/>
              <a:ea typeface="-윤고딕340" charset="-127"/>
            </a:endParaRPr>
          </a:p>
          <a:p>
            <a:endParaRPr lang="en-US" altLang="ko-KR" sz="2400" dirty="0" smtClean="0">
              <a:latin typeface="-윤고딕340" charset="-127"/>
              <a:ea typeface="-윤고딕340" charset="-127"/>
            </a:endParaRPr>
          </a:p>
          <a:p>
            <a:endParaRPr lang="en-US" altLang="ko-KR" sz="2400" dirty="0" smtClean="0">
              <a:latin typeface="-윤고딕340" charset="-127"/>
              <a:ea typeface="-윤고딕340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2400" dirty="0" smtClean="0">
                <a:latin typeface="-윤고딕340" charset="-127"/>
                <a:ea typeface="-윤고딕340" charset="-127"/>
              </a:rPr>
              <a:t>  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수면시간을 연장하고 편안한 숙면을 취하는 데 도움</a:t>
            </a:r>
            <a:endParaRPr lang="en-US" altLang="ko-KR" sz="2400" dirty="0" smtClean="0">
              <a:latin typeface="-윤고딕340" charset="-127"/>
              <a:ea typeface="-윤고딕340" charset="-127"/>
            </a:endParaRPr>
          </a:p>
          <a:p>
            <a:r>
              <a:rPr lang="ko-KR" altLang="en-US" sz="2400" dirty="0" smtClean="0">
                <a:latin typeface="-윤고딕340" charset="-127"/>
                <a:ea typeface="-윤고딕340" charset="-127"/>
              </a:rPr>
              <a:t> </a:t>
            </a:r>
            <a:endParaRPr lang="en-US" altLang="ko-KR" sz="2400" dirty="0" smtClean="0">
              <a:latin typeface="-윤고딕340" charset="-127"/>
              <a:ea typeface="-윤고딕340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2400" dirty="0" smtClean="0">
                <a:latin typeface="-윤고딕340" charset="-127"/>
                <a:ea typeface="-윤고딕340" charset="-127"/>
              </a:rPr>
              <a:t>  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콜레스테롤의 생합성을 저하시켜 혈압조절 및 혈액순환계</a:t>
            </a:r>
            <a:endParaRPr lang="en-US" altLang="ko-KR" sz="2400" dirty="0" smtClean="0">
              <a:latin typeface="-윤고딕340" charset="-127"/>
              <a:ea typeface="-윤고딕340" charset="-127"/>
            </a:endParaRPr>
          </a:p>
          <a:p>
            <a:r>
              <a:rPr lang="ko-KR" altLang="en-US" sz="2400" dirty="0" smtClean="0">
                <a:latin typeface="-윤고딕340" charset="-127"/>
                <a:ea typeface="-윤고딕340" charset="-127"/>
              </a:rPr>
              <a:t>   </a:t>
            </a:r>
            <a:r>
              <a:rPr lang="ko-KR" altLang="en-US" sz="2400" dirty="0" err="1" smtClean="0">
                <a:latin typeface="-윤고딕340" charset="-127"/>
                <a:ea typeface="-윤고딕340" charset="-127"/>
              </a:rPr>
              <a:t>를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 개선하여 </a:t>
            </a:r>
            <a:r>
              <a:rPr lang="ko-KR" altLang="en-US" sz="2400" dirty="0" err="1" smtClean="0">
                <a:latin typeface="-윤고딕340" charset="-127"/>
                <a:ea typeface="-윤고딕340" charset="-127"/>
              </a:rPr>
              <a:t>고지혈증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, 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혈전</a:t>
            </a:r>
            <a:r>
              <a:rPr lang="en-US" altLang="ko-KR" sz="2400" dirty="0" smtClean="0">
                <a:latin typeface="-윤고딕340" charset="-127"/>
                <a:ea typeface="-윤고딕340" charset="-127"/>
              </a:rPr>
              <a:t>, </a:t>
            </a:r>
            <a:r>
              <a:rPr lang="ko-KR" altLang="en-US" sz="2400" dirty="0" smtClean="0">
                <a:latin typeface="-윤고딕340" charset="-127"/>
                <a:ea typeface="-윤고딕340" charset="-127"/>
              </a:rPr>
              <a:t>심부전증에도 효과적</a:t>
            </a:r>
            <a:endParaRPr lang="ko-KR" altLang="en-US" sz="2000" dirty="0">
              <a:latin typeface="-윤고딕340" charset="-127"/>
              <a:ea typeface="-윤고딕340" charset="-127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51520" y="476672"/>
            <a:ext cx="3322712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-윤고딕340" charset="-127"/>
                <a:ea typeface="-윤고딕340" charset="-127"/>
                <a:cs typeface="+mj-cs"/>
              </a:rPr>
              <a:t>피톤치드의</a:t>
            </a:r>
            <a:r>
              <a:rPr kumimoji="0" lang="ko-KR" alt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-윤고딕340" charset="-127"/>
                <a:ea typeface="-윤고딕340" charset="-127"/>
                <a:cs typeface="+mj-cs"/>
              </a:rPr>
              <a:t> 효과</a:t>
            </a:r>
            <a:endParaRPr kumimoji="0" lang="ko-KR" altLang="en-US" sz="36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-윤고딕340" charset="-127"/>
              <a:ea typeface="-윤고딕340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597</Words>
  <Application>Microsoft Office PowerPoint</Application>
  <PresentationFormat>화면 슬라이드 쇼(4:3)</PresentationFormat>
  <Paragraphs>127</Paragraphs>
  <Slides>17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5" baseType="lpstr">
      <vt:lpstr>굴림</vt:lpstr>
      <vt:lpstr>Arial</vt:lpstr>
      <vt:lpstr>맑은 고딕</vt:lpstr>
      <vt:lpstr>-윤고딕340</vt:lpstr>
      <vt:lpstr>HY강B</vt:lpstr>
      <vt:lpstr>Yoon 봄날 L</vt:lpstr>
      <vt:lpstr>Wingdings</vt:lpstr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피톤치드의 효과</vt:lpstr>
      <vt:lpstr>슬라이드 9</vt:lpstr>
      <vt:lpstr>슬라이드 10</vt:lpstr>
      <vt:lpstr>슬라이드 11</vt:lpstr>
      <vt:lpstr>슬라이드 12</vt:lpstr>
      <vt:lpstr>슬라이드 13</vt:lpstr>
      <vt:lpstr>피톤치드의 이용</vt:lpstr>
      <vt:lpstr>피톤치드의 이용</vt:lpstr>
      <vt:lpstr>피톤치드의 이용</vt:lpstr>
      <vt:lpstr>슬라이드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K</dc:creator>
  <cp:lastModifiedBy>com</cp:lastModifiedBy>
  <cp:revision>74</cp:revision>
  <dcterms:created xsi:type="dcterms:W3CDTF">2011-11-27T16:06:55Z</dcterms:created>
  <dcterms:modified xsi:type="dcterms:W3CDTF">2012-06-05T06:41:52Z</dcterms:modified>
</cp:coreProperties>
</file>