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83" r:id="rId4"/>
    <p:sldId id="257" r:id="rId5"/>
    <p:sldId id="284" r:id="rId6"/>
    <p:sldId id="285" r:id="rId7"/>
    <p:sldId id="281" r:id="rId8"/>
    <p:sldId id="286" r:id="rId9"/>
    <p:sldId id="271" r:id="rId10"/>
    <p:sldId id="265" r:id="rId11"/>
    <p:sldId id="270" r:id="rId12"/>
    <p:sldId id="272" r:id="rId13"/>
    <p:sldId id="269" r:id="rId14"/>
    <p:sldId id="287" r:id="rId15"/>
    <p:sldId id="278" r:id="rId16"/>
    <p:sldId id="275" r:id="rId17"/>
    <p:sldId id="277" r:id="rId18"/>
    <p:sldId id="274" r:id="rId19"/>
    <p:sldId id="279" r:id="rId20"/>
    <p:sldId id="282" r:id="rId21"/>
    <p:sldId id="260" r:id="rId2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A45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9" autoAdjust="0"/>
    <p:restoredTop sz="94074" autoAdjust="0"/>
  </p:normalViewPr>
  <p:slideViewPr>
    <p:cSldViewPr>
      <p:cViewPr>
        <p:scale>
          <a:sx n="75" d="100"/>
          <a:sy n="75" d="100"/>
        </p:scale>
        <p:origin x="-2010" y="-7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16CEB-26B7-4E17-822E-1CBC3F8F513C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CDA7C-30E0-4EEE-8163-06270941FC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CDA7C-30E0-4EEE-8163-06270941FC83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CDA7C-30E0-4EEE-8163-06270941FC83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CDA7C-30E0-4EEE-8163-06270941FC83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C75F-598B-4F66-B02C-A11A4582A85F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6C4F-3414-4DC1-8C07-794CD93626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41827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C75F-598B-4F66-B02C-A11A4582A85F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6C4F-3414-4DC1-8C07-794CD93626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21153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C75F-598B-4F66-B02C-A11A4582A85F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6C4F-3414-4DC1-8C07-794CD93626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4342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C75F-598B-4F66-B02C-A11A4582A85F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6C4F-3414-4DC1-8C07-794CD93626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70086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C75F-598B-4F66-B02C-A11A4582A85F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6C4F-3414-4DC1-8C07-794CD93626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563555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C75F-598B-4F66-B02C-A11A4582A85F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6C4F-3414-4DC1-8C07-794CD93626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28666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C75F-598B-4F66-B02C-A11A4582A85F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6C4F-3414-4DC1-8C07-794CD93626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1684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C75F-598B-4F66-B02C-A11A4582A85F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6C4F-3414-4DC1-8C07-794CD93626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41837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C75F-598B-4F66-B02C-A11A4582A85F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6C4F-3414-4DC1-8C07-794CD93626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3384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C75F-598B-4F66-B02C-A11A4582A85F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6C4F-3414-4DC1-8C07-794CD93626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108117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C75F-598B-4F66-B02C-A11A4582A85F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6C4F-3414-4DC1-8C07-794CD93626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27506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3C75F-598B-4F66-B02C-A11A4582A85F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6C4F-3414-4DC1-8C07-794CD936269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14694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3.wdp"/><Relationship Id="rId7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4.wdp"/><Relationship Id="rId4" Type="http://schemas.openxmlformats.org/officeDocument/2006/relationships/image" Target="../media/image4.png"/><Relationship Id="rId9" Type="http://schemas.microsoft.com/office/2007/relationships/hdphoto" Target="../media/hdphoto5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daum.net/huehousing/577763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785786" y="1928802"/>
            <a:ext cx="7494359" cy="3714775"/>
            <a:chOff x="785617" y="2092485"/>
            <a:chExt cx="7494359" cy="3714775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backgroundRemoval t="9019" b="89125" l="2651" r="96272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8493" y="2348879"/>
              <a:ext cx="6858047" cy="345838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85617" y="2092485"/>
              <a:ext cx="749435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6000" dirty="0" err="1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latin typeface="휴먼둥근헤드라인" pitchFamily="18" charset="-127"/>
                  <a:ea typeface="휴먼둥근헤드라인" pitchFamily="18" charset="-127"/>
                </a:rPr>
                <a:t>환경재료학</a:t>
              </a:r>
              <a:r>
                <a:rPr lang="ko-KR" altLang="en-US" sz="60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latin typeface="휴먼둥근헤드라인" pitchFamily="18" charset="-127"/>
                  <a:ea typeface="휴먼둥근헤드라인" pitchFamily="18" charset="-127"/>
                </a:rPr>
                <a:t> 조별과제</a:t>
              </a:r>
              <a:endParaRPr lang="ko-KR" altLang="en-US" sz="60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휴먼둥근헤드라인" pitchFamily="18" charset="-127"/>
                <a:ea typeface="휴먼둥근헤드라인" pitchFamily="18" charset="-127"/>
              </a:endParaRPr>
            </a:p>
          </p:txBody>
        </p:sp>
      </p:grpSp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5111" b="81481"/>
          <a:stretch/>
        </p:blipFill>
        <p:spPr>
          <a:xfrm>
            <a:off x="5295900" y="0"/>
            <a:ext cx="3848100" cy="127000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815" b="81667"/>
          <a:stretch/>
        </p:blipFill>
        <p:spPr>
          <a:xfrm rot="10800000">
            <a:off x="6152" y="5600700"/>
            <a:ext cx="3873500" cy="1257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43174" y="5072074"/>
            <a:ext cx="6210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 smtClean="0">
                <a:latin typeface="새굴림" pitchFamily="18" charset="-127"/>
                <a:ea typeface="새굴림" pitchFamily="18" charset="-127"/>
              </a:rPr>
              <a:t>김진홍 이규화 심정은 </a:t>
            </a:r>
            <a:r>
              <a:rPr lang="ko-KR" altLang="en-US" sz="3600" dirty="0" err="1" smtClean="0">
                <a:latin typeface="새굴림" pitchFamily="18" charset="-127"/>
                <a:ea typeface="새굴림" pitchFamily="18" charset="-127"/>
              </a:rPr>
              <a:t>최준산</a:t>
            </a:r>
            <a:endParaRPr lang="ko-KR" altLang="en-US" sz="3600" dirty="0">
              <a:latin typeface="새굴림" pitchFamily="18" charset="-127"/>
              <a:ea typeface="새굴림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9421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251520" y="332656"/>
            <a:ext cx="8568952" cy="6192688"/>
          </a:xfrm>
          <a:prstGeom prst="roundRect">
            <a:avLst>
              <a:gd name="adj" fmla="val 55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8286" y="687370"/>
            <a:ext cx="8175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err="1" smtClean="0">
                <a:latin typeface="휴먼모음T" pitchFamily="18" charset="-127"/>
                <a:ea typeface="휴먼모음T" pitchFamily="18" charset="-127"/>
              </a:rPr>
              <a:t>엥겔맨</a:t>
            </a:r>
            <a:r>
              <a:rPr lang="ko-KR" altLang="en-US" sz="40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4000" dirty="0" err="1" smtClean="0">
                <a:latin typeface="휴먼모음T" pitchFamily="18" charset="-127"/>
                <a:ea typeface="휴먼모음T" pitchFamily="18" charset="-127"/>
              </a:rPr>
              <a:t>스프러스</a:t>
            </a:r>
            <a:r>
              <a:rPr lang="ko-KR" altLang="en-US" sz="40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latin typeface="휴먼모음T" pitchFamily="18" charset="-127"/>
                <a:ea typeface="휴먼모음T" pitchFamily="18" charset="-127"/>
              </a:rPr>
              <a:t>(Engelmann Spruce)</a:t>
            </a:r>
            <a:endParaRPr lang="ko-KR" alt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071934" y="1714488"/>
            <a:ext cx="450056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가장 가벼운 수종</a:t>
            </a:r>
            <a:endParaRPr lang="en-US" altLang="ko-KR" sz="24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Arial" pitchFamily="34" charset="0"/>
              <a:buChar char="•"/>
            </a:pPr>
            <a:endParaRPr lang="en-US" altLang="ko-KR" sz="24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상업용으로 많이 쓰임</a:t>
            </a:r>
            <a:endParaRPr lang="en-US" altLang="ko-KR" sz="24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Arial" pitchFamily="34" charset="0"/>
              <a:buChar char="•"/>
            </a:pPr>
            <a:endParaRPr lang="en-US" altLang="ko-KR" sz="24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400" b="1" dirty="0" err="1" smtClean="0">
                <a:latin typeface="맑은 고딕" pitchFamily="50" charset="-127"/>
                <a:ea typeface="맑은 고딕" pitchFamily="50" charset="-127"/>
              </a:rPr>
              <a:t>강도성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 있음</a:t>
            </a:r>
            <a:endParaRPr lang="en-US" altLang="ko-KR" sz="24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Arial" pitchFamily="34" charset="0"/>
              <a:buChar char="•"/>
            </a:pPr>
            <a:endParaRPr lang="en-US" altLang="ko-KR" sz="24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거의 백색의 갈색으로 부드러운 결과 곧은 조직으로 가공하기에 쉽다</a:t>
            </a:r>
            <a:endParaRPr lang="en-US" altLang="ko-KR" sz="3200" b="1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4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*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용도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: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건설자재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합판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펄프자재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파넬링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목공품</a:t>
            </a:r>
          </a:p>
        </p:txBody>
      </p:sp>
      <p:pic>
        <p:nvPicPr>
          <p:cNvPr id="6" name="그림 5" descr="제목 없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000240"/>
            <a:ext cx="3429024" cy="35830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90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251520" y="332656"/>
            <a:ext cx="8568952" cy="6192688"/>
          </a:xfrm>
          <a:prstGeom prst="roundRect">
            <a:avLst>
              <a:gd name="adj" fmla="val 55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57158" y="571480"/>
            <a:ext cx="83582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 smtClean="0">
                <a:latin typeface="휴먼모음T" pitchFamily="18" charset="-127"/>
                <a:ea typeface="휴먼모음T" pitchFamily="18" charset="-127"/>
              </a:rPr>
              <a:t>웨스턴 </a:t>
            </a:r>
            <a:r>
              <a:rPr lang="ko-KR" altLang="en-US" sz="4400" dirty="0" err="1" smtClean="0">
                <a:latin typeface="휴먼모음T" pitchFamily="18" charset="-127"/>
                <a:ea typeface="휴먼모음T" pitchFamily="18" charset="-127"/>
              </a:rPr>
              <a:t>햄락</a:t>
            </a:r>
            <a:r>
              <a:rPr lang="ko-KR" altLang="en-US" sz="44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400" dirty="0" smtClean="0">
                <a:latin typeface="휴먼모음T" pitchFamily="18" charset="-127"/>
                <a:ea typeface="휴먼모음T" pitchFamily="18" charset="-127"/>
              </a:rPr>
              <a:t>(western Hemlock)</a:t>
            </a:r>
            <a:endParaRPr lang="ko-KR" altLang="en-US" sz="4400" dirty="0"/>
          </a:p>
        </p:txBody>
      </p:sp>
      <p:pic>
        <p:nvPicPr>
          <p:cNvPr id="4" name="그림 3" descr="웨스턴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857364"/>
            <a:ext cx="4128431" cy="41434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4810" y="1785926"/>
            <a:ext cx="428628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4000" b="1" dirty="0" smtClean="0">
                <a:latin typeface="맑은 고딕" pitchFamily="50" charset="-127"/>
                <a:ea typeface="맑은 고딕" pitchFamily="50" charset="-127"/>
              </a:rPr>
              <a:t>침엽수중 비교적 높은 강도로 내부구조 </a:t>
            </a:r>
            <a:r>
              <a:rPr lang="ko-KR" altLang="en-US" sz="4000" b="1" dirty="0" err="1" smtClean="0">
                <a:latin typeface="맑은 고딕" pitchFamily="50" charset="-127"/>
                <a:ea typeface="맑은 고딕" pitchFamily="50" charset="-127"/>
              </a:rPr>
              <a:t>로</a:t>
            </a:r>
            <a:r>
              <a:rPr lang="ko-KR" altLang="en-US" sz="4000" b="1" dirty="0" smtClean="0">
                <a:latin typeface="맑은 고딕" pitchFamily="50" charset="-127"/>
                <a:ea typeface="맑은 고딕" pitchFamily="50" charset="-127"/>
              </a:rPr>
              <a:t> 건축</a:t>
            </a:r>
            <a:r>
              <a:rPr lang="en-US" altLang="ko-KR" sz="40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4000" b="1" dirty="0" smtClean="0">
                <a:latin typeface="맑은 고딕" pitchFamily="50" charset="-127"/>
                <a:ea typeface="맑은 고딕" pitchFamily="50" charset="-127"/>
              </a:rPr>
              <a:t>장식</a:t>
            </a:r>
            <a:r>
              <a:rPr lang="en-US" altLang="ko-KR" sz="40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4000" b="1" dirty="0" err="1" smtClean="0">
                <a:latin typeface="맑은 고딕" pitchFamily="50" charset="-127"/>
                <a:ea typeface="맑은 고딕" pitchFamily="50" charset="-127"/>
              </a:rPr>
              <a:t>합판등</a:t>
            </a:r>
            <a:r>
              <a:rPr lang="ko-KR" altLang="en-US" sz="4000" b="1" dirty="0" smtClean="0">
                <a:latin typeface="맑은 고딕" pitchFamily="50" charset="-127"/>
                <a:ea typeface="맑은 고딕" pitchFamily="50" charset="-127"/>
              </a:rPr>
              <a:t> 펄프용재로 사용됨</a:t>
            </a:r>
            <a:r>
              <a:rPr lang="en-US" altLang="ko-KR" sz="2800" b="1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2800" b="1" dirty="0" smtClean="0">
                <a:latin typeface="맑은 고딕" pitchFamily="50" charset="-127"/>
                <a:ea typeface="맑은 고딕" pitchFamily="50" charset="-127"/>
              </a:rPr>
            </a:br>
            <a:endParaRPr lang="en-US" altLang="ko-KR" sz="28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*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용도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건축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장식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합판 등 펄프용재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완제품 목재</a:t>
            </a:r>
          </a:p>
          <a:p>
            <a:endParaRPr lang="ko-KR" altLang="en-US" sz="2800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90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251520" y="332656"/>
            <a:ext cx="8568952" cy="6192688"/>
          </a:xfrm>
          <a:prstGeom prst="roundRect">
            <a:avLst>
              <a:gd name="adj" fmla="val 55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500042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err="1" smtClean="0">
                <a:latin typeface="휴먼모음T" pitchFamily="18" charset="-127"/>
                <a:ea typeface="휴먼모음T" pitchFamily="18" charset="-127"/>
              </a:rPr>
              <a:t>폰테로사</a:t>
            </a:r>
            <a:r>
              <a:rPr lang="ko-KR" altLang="en-US" sz="3600" dirty="0" smtClean="0">
                <a:latin typeface="휴먼모음T" pitchFamily="18" charset="-127"/>
                <a:ea typeface="휴먼모음T" pitchFamily="18" charset="-127"/>
              </a:rPr>
              <a:t> 파인 </a:t>
            </a:r>
            <a:r>
              <a:rPr lang="en-US" altLang="ko-KR" sz="3600" dirty="0" smtClean="0">
                <a:latin typeface="휴먼모음T" pitchFamily="18" charset="-127"/>
                <a:ea typeface="휴먼모음T" pitchFamily="18" charset="-127"/>
              </a:rPr>
              <a:t>(Ponderosa Pine)</a:t>
            </a:r>
            <a:endParaRPr lang="ko-KR" altLang="en-US" sz="3600" dirty="0"/>
          </a:p>
        </p:txBody>
      </p:sp>
      <p:pic>
        <p:nvPicPr>
          <p:cNvPr id="8" name="그림 7" descr="폰테로사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000240"/>
            <a:ext cx="3748195" cy="35095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29058" y="1214422"/>
            <a:ext cx="478634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2800" b="1" dirty="0" smtClean="0">
                <a:latin typeface="맑은 고딕" pitchFamily="50" charset="-127"/>
                <a:ea typeface="맑은 고딕" pitchFamily="50" charset="-127"/>
              </a:rPr>
              <a:t> 대체적으로 밝은 색깔을 지</a:t>
            </a:r>
            <a:endParaRPr lang="en-US" altLang="ko-KR" sz="28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800" b="1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2800" b="1" dirty="0" err="1" smtClean="0">
                <a:latin typeface="맑은 고딕" pitchFamily="50" charset="-127"/>
                <a:ea typeface="맑은 고딕" pitchFamily="50" charset="-127"/>
              </a:rPr>
              <a:t>니고</a:t>
            </a:r>
            <a:r>
              <a:rPr lang="ko-KR" altLang="en-US" sz="2800" b="1" dirty="0" smtClean="0">
                <a:latin typeface="맑은 고딕" pitchFamily="50" charset="-127"/>
                <a:ea typeface="맑은 고딕" pitchFamily="50" charset="-127"/>
              </a:rPr>
              <a:t> 있음</a:t>
            </a:r>
            <a:endParaRPr lang="en-US" altLang="ko-KR" sz="2800" b="1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8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800" b="1" dirty="0" smtClean="0">
                <a:latin typeface="맑은 고딕" pitchFamily="50" charset="-127"/>
                <a:ea typeface="맑은 고딕" pitchFamily="50" charset="-127"/>
              </a:rPr>
              <a:t> 대체로 강하고 결이 곧고  </a:t>
            </a:r>
            <a:endParaRPr lang="en-US" altLang="ko-KR" sz="28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800" b="1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2800" b="1" dirty="0" smtClean="0">
                <a:latin typeface="맑은 고딕" pitchFamily="50" charset="-127"/>
                <a:ea typeface="맑은 고딕" pitchFamily="50" charset="-127"/>
              </a:rPr>
              <a:t>일정하다</a:t>
            </a:r>
            <a:r>
              <a:rPr lang="en-US" altLang="ko-KR" sz="28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endParaRPr lang="en-US" altLang="ko-KR" sz="28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800" b="1" dirty="0" smtClean="0">
                <a:latin typeface="맑은 고딕" pitchFamily="50" charset="-127"/>
                <a:ea typeface="맑은 고딕" pitchFamily="50" charset="-127"/>
              </a:rPr>
              <a:t> 다른 수종의 나무와는 달리 </a:t>
            </a:r>
            <a:endParaRPr lang="en-US" altLang="ko-KR" sz="28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800" b="1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2800" b="1" dirty="0" smtClean="0">
                <a:latin typeface="맑은 고딕" pitchFamily="50" charset="-127"/>
                <a:ea typeface="맑은 고딕" pitchFamily="50" charset="-127"/>
              </a:rPr>
              <a:t>페인트나 </a:t>
            </a:r>
            <a:r>
              <a:rPr lang="ko-KR" altLang="en-US" sz="2800" b="1" dirty="0" err="1" smtClean="0">
                <a:latin typeface="맑은 고딕" pitchFamily="50" charset="-127"/>
                <a:ea typeface="맑은 고딕" pitchFamily="50" charset="-127"/>
              </a:rPr>
              <a:t>스테인칠을</a:t>
            </a:r>
            <a:r>
              <a:rPr lang="ko-KR" altLang="en-US" sz="2800" b="1" dirty="0" smtClean="0">
                <a:latin typeface="맑은 고딕" pitchFamily="50" charset="-127"/>
                <a:ea typeface="맑은 고딕" pitchFamily="50" charset="-127"/>
              </a:rPr>
              <a:t> 하여   </a:t>
            </a:r>
            <a:endParaRPr lang="en-US" altLang="ko-KR" sz="28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800" b="1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2800" b="1" dirty="0" smtClean="0">
                <a:latin typeface="맑은 고딕" pitchFamily="50" charset="-127"/>
                <a:ea typeface="맑은 고딕" pitchFamily="50" charset="-127"/>
              </a:rPr>
              <a:t>도 결이 일어나지 않는다</a:t>
            </a:r>
            <a:r>
              <a:rPr lang="en-US" altLang="ko-KR" sz="2800" b="1" dirty="0" smtClean="0"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endParaRPr lang="en-US" altLang="ko-KR" sz="28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*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용도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창틀문짝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몰딩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파넬링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가구용</a:t>
            </a:r>
          </a:p>
          <a:p>
            <a:endParaRPr lang="ko-KR" altLang="en-US" sz="2000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908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251520" y="332656"/>
            <a:ext cx="8568952" cy="6192688"/>
          </a:xfrm>
          <a:prstGeom prst="roundRect">
            <a:avLst>
              <a:gd name="adj" fmla="val 55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14348" y="928670"/>
            <a:ext cx="364333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latin typeface="휴먼둥근헤드라인" pitchFamily="18" charset="-127"/>
                <a:ea typeface="휴먼둥근헤드라인" pitchFamily="18" charset="-127"/>
              </a:rPr>
              <a:t>2. </a:t>
            </a:r>
            <a:r>
              <a:rPr lang="ko-KR" altLang="en-US" sz="4400" dirty="0" smtClean="0">
                <a:latin typeface="휴먼둥근헤드라인" pitchFamily="18" charset="-127"/>
                <a:ea typeface="휴먼둥근헤드라인" pitchFamily="18" charset="-127"/>
              </a:rPr>
              <a:t>활엽수</a:t>
            </a:r>
          </a:p>
          <a:p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2285992"/>
            <a:ext cx="592935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latin typeface="휴먼모음T" pitchFamily="18" charset="-127"/>
                <a:ea typeface="휴먼모음T" pitchFamily="18" charset="-127"/>
              </a:rPr>
              <a:t>① 벚나무</a:t>
            </a:r>
            <a:r>
              <a:rPr lang="en-US" altLang="ko-KR" sz="2800" dirty="0" smtClean="0">
                <a:latin typeface="휴먼모음T" pitchFamily="18" charset="-127"/>
                <a:ea typeface="휴먼모음T" pitchFamily="18" charset="-127"/>
              </a:rPr>
              <a:t> (Cherry)</a:t>
            </a:r>
          </a:p>
          <a:p>
            <a:endParaRPr lang="ko-KR" altLang="en-US" sz="2800" dirty="0" smtClean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2800" dirty="0" smtClean="0">
                <a:latin typeface="휴먼모음T" pitchFamily="18" charset="-127"/>
                <a:ea typeface="휴먼모음T" pitchFamily="18" charset="-127"/>
              </a:rPr>
              <a:t>② 물푸레나무</a:t>
            </a:r>
            <a:r>
              <a:rPr lang="en-US" altLang="ko-KR" sz="2800" dirty="0" smtClean="0">
                <a:latin typeface="휴먼모음T" pitchFamily="18" charset="-127"/>
                <a:ea typeface="휴먼모음T" pitchFamily="18" charset="-127"/>
              </a:rPr>
              <a:t> (Ash)</a:t>
            </a:r>
          </a:p>
          <a:p>
            <a:endParaRPr lang="ko-KR" altLang="en-US" sz="2800" dirty="0" smtClean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2800" dirty="0" smtClean="0">
                <a:latin typeface="휴먼모음T" pitchFamily="18" charset="-127"/>
                <a:ea typeface="휴먼모음T" pitchFamily="18" charset="-127"/>
              </a:rPr>
              <a:t>③ 단풍나무 </a:t>
            </a:r>
            <a:r>
              <a:rPr lang="en-US" altLang="ko-KR" sz="2800" dirty="0" smtClean="0">
                <a:latin typeface="휴먼모음T" pitchFamily="18" charset="-127"/>
                <a:ea typeface="휴먼모음T" pitchFamily="18" charset="-127"/>
              </a:rPr>
              <a:t>(Maple)</a:t>
            </a:r>
          </a:p>
          <a:p>
            <a:endParaRPr lang="ko-KR" altLang="en-US" sz="2800" dirty="0" smtClean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2800" dirty="0" smtClean="0">
                <a:latin typeface="휴먼모음T" pitchFamily="18" charset="-127"/>
                <a:ea typeface="휴먼모음T" pitchFamily="18" charset="-127"/>
              </a:rPr>
              <a:t>④ 호도나무 </a:t>
            </a:r>
            <a:r>
              <a:rPr lang="en-US" altLang="ko-KR" sz="2800" dirty="0" smtClean="0">
                <a:latin typeface="휴먼모음T" pitchFamily="18" charset="-127"/>
                <a:ea typeface="휴먼모음T" pitchFamily="18" charset="-127"/>
              </a:rPr>
              <a:t>(Walnut)</a:t>
            </a:r>
          </a:p>
        </p:txBody>
      </p:sp>
    </p:spTree>
    <p:extLst>
      <p:ext uri="{BB962C8B-B14F-4D97-AF65-F5344CB8AC3E}">
        <p14:creationId xmlns="" xmlns:p14="http://schemas.microsoft.com/office/powerpoint/2010/main" val="377908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latin typeface="HY동녘B" pitchFamily="18" charset="-127"/>
                <a:ea typeface="HY동녘B" pitchFamily="18" charset="-127"/>
              </a:rPr>
              <a:t>2.</a:t>
            </a:r>
            <a:r>
              <a:rPr lang="ko-KR" altLang="en-US" sz="4400" dirty="0" smtClean="0">
                <a:latin typeface="HY동녘B" pitchFamily="18" charset="-127"/>
                <a:ea typeface="HY동녘B" pitchFamily="18" charset="-127"/>
              </a:rPr>
              <a:t>활엽수란</a:t>
            </a:r>
            <a:r>
              <a:rPr lang="en-US" altLang="ko-KR" sz="4400" dirty="0" smtClean="0">
                <a:latin typeface="HY동녘B" pitchFamily="18" charset="-127"/>
                <a:ea typeface="HY동녘B" pitchFamily="18" charset="-127"/>
              </a:rPr>
              <a:t>?</a:t>
            </a:r>
            <a:endParaRPr lang="ko-KR" altLang="en-US" sz="4400" dirty="0">
              <a:latin typeface="HY동녘B" pitchFamily="18" charset="-127"/>
              <a:ea typeface="HY동녘B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111" b="81481"/>
          <a:stretch/>
        </p:blipFill>
        <p:spPr>
          <a:xfrm>
            <a:off x="5295900" y="0"/>
            <a:ext cx="3848100" cy="1270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815" b="81667"/>
          <a:stretch/>
        </p:blipFill>
        <p:spPr>
          <a:xfrm rot="10800000">
            <a:off x="0" y="5600700"/>
            <a:ext cx="3873500" cy="1257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1628800"/>
            <a:ext cx="8064896" cy="4464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3200" dirty="0" smtClean="0">
                <a:latin typeface="HY동녘B" pitchFamily="18" charset="-127"/>
                <a:ea typeface="HY동녘B" pitchFamily="18" charset="-127"/>
              </a:rPr>
              <a:t>장식재나 가구재로 사용된다</a:t>
            </a:r>
            <a:endParaRPr lang="en-US" altLang="ko-KR" sz="3200" dirty="0" smtClean="0">
              <a:latin typeface="HY동녘B" pitchFamily="18" charset="-127"/>
              <a:ea typeface="HY동녘B" pitchFamily="18" charset="-127"/>
            </a:endParaRPr>
          </a:p>
          <a:p>
            <a:pPr>
              <a:buFont typeface="Arial" pitchFamily="34" charset="0"/>
              <a:buChar char="•"/>
            </a:pPr>
            <a:endParaRPr lang="en-US" altLang="ko-KR" sz="3200" dirty="0" smtClean="0">
              <a:latin typeface="HY동녘B" pitchFamily="18" charset="-127"/>
              <a:ea typeface="HY동녘B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3200" dirty="0" smtClean="0">
                <a:latin typeface="HY동녘B" pitchFamily="18" charset="-127"/>
                <a:ea typeface="HY동녘B" pitchFamily="18" charset="-127"/>
              </a:rPr>
              <a:t>침엽수보다 강도는 우수하나 나이테가 명확하지 않다</a:t>
            </a:r>
            <a:r>
              <a:rPr lang="en-US" altLang="ko-KR" sz="3200" dirty="0" smtClean="0">
                <a:latin typeface="HY동녘B" pitchFamily="18" charset="-127"/>
                <a:ea typeface="HY동녘B" pitchFamily="18" charset="-127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altLang="ko-KR" sz="3200" dirty="0" smtClean="0">
              <a:latin typeface="HY동녘B" pitchFamily="18" charset="-127"/>
              <a:ea typeface="HY동녘B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3200" dirty="0" smtClean="0">
                <a:latin typeface="HY동녘B" pitchFamily="18" charset="-127"/>
                <a:ea typeface="HY동녘B" pitchFamily="18" charset="-127"/>
              </a:rPr>
              <a:t>곧기가 불규칙하며 대 장재를 얻기 힘들다</a:t>
            </a:r>
            <a:r>
              <a:rPr lang="en-US" altLang="ko-KR" sz="3200" dirty="0" smtClean="0">
                <a:latin typeface="HY동녘B" pitchFamily="18" charset="-127"/>
                <a:ea typeface="HY동녘B" pitchFamily="18" charset="-127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altLang="ko-KR" sz="3200" dirty="0" smtClean="0">
              <a:latin typeface="HY동녘B" pitchFamily="18" charset="-127"/>
              <a:ea typeface="HY동녘B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3200" dirty="0" smtClean="0">
                <a:latin typeface="HY동녘B" pitchFamily="18" charset="-127"/>
                <a:ea typeface="HY동녘B" pitchFamily="18" charset="-127"/>
              </a:rPr>
              <a:t>건조에 상당한 시간이 소요된다</a:t>
            </a:r>
            <a:r>
              <a:rPr lang="en-US" altLang="ko-KR" sz="3200" dirty="0" smtClean="0">
                <a:latin typeface="HY동녘B" pitchFamily="18" charset="-127"/>
                <a:ea typeface="HY동녘B" pitchFamily="18" charset="-127"/>
              </a:rPr>
              <a:t>.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251520" y="332656"/>
            <a:ext cx="8568952" cy="6192688"/>
          </a:xfrm>
          <a:prstGeom prst="roundRect">
            <a:avLst>
              <a:gd name="adj" fmla="val 55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500042"/>
            <a:ext cx="628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 smtClean="0">
                <a:latin typeface="휴먼모음T" pitchFamily="18" charset="-127"/>
                <a:ea typeface="휴먼모음T" pitchFamily="18" charset="-127"/>
              </a:rPr>
              <a:t>벚나무</a:t>
            </a:r>
            <a:r>
              <a:rPr lang="en-US" altLang="ko-KR" sz="4400" b="1" dirty="0" smtClean="0">
                <a:latin typeface="휴먼모음T" pitchFamily="18" charset="-127"/>
                <a:ea typeface="휴먼모음T" pitchFamily="18" charset="-127"/>
              </a:rPr>
              <a:t> (Cherry)</a:t>
            </a:r>
            <a:endParaRPr lang="ko-KR" altLang="en-US" sz="4400" b="1" dirty="0"/>
          </a:p>
        </p:txBody>
      </p:sp>
      <p:pic>
        <p:nvPicPr>
          <p:cNvPr id="5" name="그림 4" descr="벚나무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928802"/>
            <a:ext cx="3143272" cy="3571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86182" y="1500174"/>
            <a:ext cx="507209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3600" b="1" dirty="0" smtClean="0">
                <a:latin typeface="맑은 고딕" pitchFamily="50" charset="-127"/>
                <a:ea typeface="맑은 고딕" pitchFamily="50" charset="-127"/>
              </a:rPr>
              <a:t>가공하기 쉽다</a:t>
            </a:r>
            <a:r>
              <a:rPr lang="en-US" altLang="ko-KR" sz="36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altLang="ko-KR" sz="36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3600" b="1" dirty="0" smtClean="0">
                <a:latin typeface="맑은 고딕" pitchFamily="50" charset="-127"/>
                <a:ea typeface="맑은 고딕" pitchFamily="50" charset="-127"/>
              </a:rPr>
              <a:t>단단하고 치수 안정성이 좋은 목재로 도장을 하면 매끄러운 광택이 난다</a:t>
            </a:r>
            <a:r>
              <a:rPr lang="en-US" altLang="ko-KR" sz="32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endParaRPr lang="en-US" altLang="ko-KR" sz="32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* 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용도 </a:t>
            </a:r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가구 </a:t>
            </a:r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마루</a:t>
            </a:r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진열장</a:t>
            </a:r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건축 공예용 재료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908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251520" y="332656"/>
            <a:ext cx="8568952" cy="6192688"/>
          </a:xfrm>
          <a:prstGeom prst="roundRect">
            <a:avLst>
              <a:gd name="adj" fmla="val 55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642918"/>
            <a:ext cx="4857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 smtClean="0">
                <a:latin typeface="휴먼모음T" pitchFamily="18" charset="-127"/>
                <a:ea typeface="휴먼모음T" pitchFamily="18" charset="-127"/>
              </a:rPr>
              <a:t>물푸레나무</a:t>
            </a:r>
            <a:r>
              <a:rPr lang="en-US" altLang="ko-KR" sz="4400" b="1" dirty="0" smtClean="0">
                <a:latin typeface="휴먼모음T" pitchFamily="18" charset="-127"/>
                <a:ea typeface="휴먼모음T" pitchFamily="18" charset="-127"/>
              </a:rPr>
              <a:t> (Ash)</a:t>
            </a:r>
            <a:endParaRPr lang="ko-KR" altLang="en-US" sz="4400" b="1" dirty="0"/>
          </a:p>
        </p:txBody>
      </p:sp>
      <p:pic>
        <p:nvPicPr>
          <p:cNvPr id="4" name="그림 3" descr="물푸레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143116"/>
            <a:ext cx="3643338" cy="33931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6248" y="1500174"/>
            <a:ext cx="45720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3600" b="1" dirty="0" smtClean="0">
                <a:latin typeface="+mn-ea"/>
              </a:rPr>
              <a:t> 목질은 강하고 </a:t>
            </a:r>
            <a:r>
              <a:rPr lang="ko-KR" altLang="en-US" sz="3600" b="1" dirty="0" err="1" smtClean="0">
                <a:latin typeface="+mn-ea"/>
              </a:rPr>
              <a:t>무거</a:t>
            </a:r>
            <a:r>
              <a:rPr lang="ko-KR" altLang="en-US" sz="3600" b="1" dirty="0" smtClean="0">
                <a:latin typeface="+mn-ea"/>
              </a:rPr>
              <a:t>  </a:t>
            </a:r>
            <a:endParaRPr lang="en-US" altLang="ko-KR" sz="3600" b="1" dirty="0" smtClean="0">
              <a:latin typeface="+mn-ea"/>
            </a:endParaRPr>
          </a:p>
          <a:p>
            <a:r>
              <a:rPr lang="en-US" altLang="ko-KR" sz="3600" b="1" dirty="0" smtClean="0">
                <a:latin typeface="+mn-ea"/>
              </a:rPr>
              <a:t>  </a:t>
            </a:r>
            <a:r>
              <a:rPr lang="ko-KR" altLang="en-US" sz="3600" b="1" dirty="0" smtClean="0">
                <a:latin typeface="+mn-ea"/>
              </a:rPr>
              <a:t>우며 강도가 </a:t>
            </a:r>
            <a:r>
              <a:rPr lang="ko-KR" altLang="en-US" sz="3600" b="1" dirty="0" err="1" smtClean="0">
                <a:latin typeface="+mn-ea"/>
              </a:rPr>
              <a:t>우수하</a:t>
            </a:r>
            <a:endParaRPr lang="en-US" altLang="ko-KR" sz="3600" b="1" dirty="0" smtClean="0">
              <a:latin typeface="+mn-ea"/>
            </a:endParaRPr>
          </a:p>
          <a:p>
            <a:r>
              <a:rPr lang="en-US" altLang="ko-KR" sz="3600" b="1" dirty="0" smtClean="0">
                <a:latin typeface="+mn-ea"/>
              </a:rPr>
              <a:t>  </a:t>
            </a:r>
            <a:r>
              <a:rPr lang="ko-KR" altLang="en-US" sz="3600" b="1" dirty="0" smtClean="0">
                <a:latin typeface="+mn-ea"/>
              </a:rPr>
              <a:t>다</a:t>
            </a:r>
            <a:r>
              <a:rPr lang="en-US" altLang="ko-KR" sz="3600" b="1" dirty="0" smtClean="0">
                <a:latin typeface="+mn-ea"/>
              </a:rPr>
              <a:t>.</a:t>
            </a:r>
          </a:p>
          <a:p>
            <a:endParaRPr lang="en-US" altLang="ko-KR" sz="3600" b="1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3600" b="1" dirty="0" smtClean="0">
                <a:latin typeface="+mn-ea"/>
              </a:rPr>
              <a:t> 가공하기가 쉽고 착</a:t>
            </a:r>
            <a:endParaRPr lang="en-US" altLang="ko-KR" sz="3600" b="1" dirty="0" smtClean="0">
              <a:latin typeface="+mn-ea"/>
            </a:endParaRPr>
          </a:p>
          <a:p>
            <a:r>
              <a:rPr lang="en-US" altLang="ko-KR" sz="3600" b="1" dirty="0" smtClean="0">
                <a:latin typeface="+mn-ea"/>
              </a:rPr>
              <a:t>  </a:t>
            </a:r>
            <a:r>
              <a:rPr lang="ko-KR" altLang="en-US" sz="3600" b="1" dirty="0" smtClean="0">
                <a:latin typeface="+mn-ea"/>
              </a:rPr>
              <a:t>색도 잘 된다</a:t>
            </a:r>
            <a:r>
              <a:rPr lang="en-US" altLang="ko-KR" sz="3600" b="1" dirty="0" smtClean="0">
                <a:latin typeface="+mn-ea"/>
              </a:rPr>
              <a:t>.</a:t>
            </a:r>
          </a:p>
          <a:p>
            <a:endParaRPr lang="en-US" altLang="ko-KR" sz="3600" b="1" dirty="0" smtClean="0">
              <a:latin typeface="+mn-ea"/>
            </a:endParaRPr>
          </a:p>
          <a:p>
            <a:r>
              <a:rPr lang="en-US" altLang="ko-KR" sz="3200" dirty="0" smtClean="0">
                <a:latin typeface="+mn-ea"/>
              </a:rPr>
              <a:t>*</a:t>
            </a:r>
            <a:r>
              <a:rPr lang="ko-KR" altLang="en-US" sz="3200" dirty="0" smtClean="0">
                <a:latin typeface="+mn-ea"/>
              </a:rPr>
              <a:t>용도</a:t>
            </a:r>
            <a:r>
              <a:rPr lang="en-US" altLang="ko-KR" sz="3200" dirty="0" smtClean="0">
                <a:latin typeface="+mn-ea"/>
              </a:rPr>
              <a:t> : </a:t>
            </a:r>
            <a:r>
              <a:rPr lang="ko-KR" altLang="en-US" sz="3200" dirty="0" smtClean="0">
                <a:latin typeface="+mn-ea"/>
              </a:rPr>
              <a:t>가구</a:t>
            </a:r>
            <a:r>
              <a:rPr lang="en-US" altLang="ko-KR" sz="3200" dirty="0" smtClean="0">
                <a:latin typeface="+mn-ea"/>
              </a:rPr>
              <a:t>, </a:t>
            </a:r>
            <a:r>
              <a:rPr lang="ko-KR" altLang="en-US" sz="3200" dirty="0" err="1" smtClean="0">
                <a:latin typeface="+mn-ea"/>
              </a:rPr>
              <a:t>판넬</a:t>
            </a:r>
            <a:r>
              <a:rPr lang="en-US" altLang="ko-KR" sz="3200" dirty="0" smtClean="0">
                <a:latin typeface="+mn-ea"/>
              </a:rPr>
              <a:t>, </a:t>
            </a:r>
            <a:r>
              <a:rPr lang="ko-KR" altLang="en-US" sz="3200" dirty="0" smtClean="0">
                <a:latin typeface="+mn-ea"/>
              </a:rPr>
              <a:t>목공품</a:t>
            </a:r>
            <a:r>
              <a:rPr lang="en-US" altLang="ko-KR" sz="3200" dirty="0" smtClean="0">
                <a:latin typeface="+mn-ea"/>
              </a:rPr>
              <a:t>, </a:t>
            </a:r>
            <a:r>
              <a:rPr lang="ko-KR" altLang="en-US" sz="3200" dirty="0" smtClean="0">
                <a:latin typeface="+mn-ea"/>
              </a:rPr>
              <a:t>손잡이</a:t>
            </a:r>
            <a:r>
              <a:rPr lang="en-US" altLang="ko-KR" sz="3200" dirty="0" smtClean="0">
                <a:latin typeface="+mn-ea"/>
              </a:rPr>
              <a:t>, </a:t>
            </a:r>
            <a:r>
              <a:rPr lang="ko-KR" altLang="en-US" sz="3200" dirty="0" smtClean="0">
                <a:latin typeface="+mn-ea"/>
              </a:rPr>
              <a:t>스포츠 용품</a:t>
            </a:r>
            <a:endParaRPr lang="ko-KR" altLang="en-US" sz="3200" dirty="0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90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251520" y="332656"/>
            <a:ext cx="8568952" cy="6192688"/>
          </a:xfrm>
          <a:prstGeom prst="roundRect">
            <a:avLst>
              <a:gd name="adj" fmla="val 55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571480"/>
            <a:ext cx="4786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b="1" dirty="0" smtClean="0">
                <a:latin typeface="휴먼모음T" pitchFamily="18" charset="-127"/>
                <a:ea typeface="휴먼모음T" pitchFamily="18" charset="-127"/>
              </a:rPr>
              <a:t>단풍나무 </a:t>
            </a:r>
            <a:r>
              <a:rPr lang="en-US" altLang="ko-KR" sz="4400" b="1" dirty="0" smtClean="0">
                <a:latin typeface="휴먼모음T" pitchFamily="18" charset="-127"/>
                <a:ea typeface="휴먼모음T" pitchFamily="18" charset="-127"/>
              </a:rPr>
              <a:t>(Maple)</a:t>
            </a:r>
            <a:endParaRPr lang="ko-KR" altLang="en-US" sz="4400" b="1" dirty="0"/>
          </a:p>
        </p:txBody>
      </p:sp>
      <p:pic>
        <p:nvPicPr>
          <p:cNvPr id="4" name="그림 3" descr="pic_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071678"/>
            <a:ext cx="3744680" cy="35004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7686" y="1285860"/>
            <a:ext cx="45720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2800" b="1" dirty="0" smtClean="0">
                <a:latin typeface="+mn-ea"/>
              </a:rPr>
              <a:t> 기계 가공도</a:t>
            </a:r>
            <a:r>
              <a:rPr lang="en-US" altLang="ko-KR" sz="2800" b="1" dirty="0" smtClean="0">
                <a:latin typeface="+mn-ea"/>
              </a:rPr>
              <a:t>, </a:t>
            </a:r>
            <a:r>
              <a:rPr lang="ko-KR" altLang="en-US" sz="2800" b="1" dirty="0" smtClean="0">
                <a:latin typeface="+mn-ea"/>
              </a:rPr>
              <a:t>내마모성</a:t>
            </a:r>
            <a:endParaRPr lang="en-US" altLang="ko-KR" sz="2800" b="1" dirty="0" smtClean="0">
              <a:latin typeface="+mn-ea"/>
            </a:endParaRPr>
          </a:p>
          <a:p>
            <a:r>
              <a:rPr lang="en-US" altLang="ko-KR" sz="2800" b="1" dirty="0" smtClean="0">
                <a:latin typeface="+mn-ea"/>
              </a:rPr>
              <a:t>  </a:t>
            </a:r>
            <a:r>
              <a:rPr lang="ko-KR" altLang="en-US" sz="2800" b="1" dirty="0" smtClean="0">
                <a:latin typeface="+mn-ea"/>
              </a:rPr>
              <a:t>이 뛰어나며 광택이 자</a:t>
            </a:r>
            <a:r>
              <a:rPr lang="en-US" altLang="ko-KR" sz="2800" b="1" dirty="0" smtClean="0">
                <a:latin typeface="+mn-ea"/>
              </a:rPr>
              <a:t>   </a:t>
            </a:r>
          </a:p>
          <a:p>
            <a:r>
              <a:rPr lang="en-US" altLang="ko-KR" sz="2800" b="1" dirty="0" smtClean="0">
                <a:latin typeface="+mn-ea"/>
              </a:rPr>
              <a:t>  </a:t>
            </a:r>
            <a:r>
              <a:rPr lang="ko-KR" altLang="en-US" sz="2800" b="1" dirty="0" err="1" smtClean="0">
                <a:latin typeface="+mn-ea"/>
              </a:rPr>
              <a:t>연스럽다</a:t>
            </a:r>
            <a:r>
              <a:rPr lang="en-US" altLang="ko-KR" sz="2800" b="1" dirty="0" smtClean="0">
                <a:latin typeface="+mn-ea"/>
              </a:rPr>
              <a:t>.</a:t>
            </a:r>
          </a:p>
          <a:p>
            <a:endParaRPr lang="en-US" altLang="ko-KR" sz="2800" b="1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800" b="1" dirty="0" smtClean="0">
                <a:latin typeface="+mn-ea"/>
              </a:rPr>
              <a:t> 보존에 특별한 주의를  </a:t>
            </a:r>
            <a:endParaRPr lang="en-US" altLang="ko-KR" sz="2800" b="1" dirty="0" smtClean="0">
              <a:latin typeface="+mn-ea"/>
            </a:endParaRPr>
          </a:p>
          <a:p>
            <a:r>
              <a:rPr lang="en-US" altLang="ko-KR" sz="2800" b="1" dirty="0" smtClean="0">
                <a:latin typeface="+mn-ea"/>
              </a:rPr>
              <a:t>  </a:t>
            </a:r>
            <a:r>
              <a:rPr lang="ko-KR" altLang="en-US" sz="2800" b="1" dirty="0" smtClean="0">
                <a:latin typeface="+mn-ea"/>
              </a:rPr>
              <a:t>기울이지 않아도 되며</a:t>
            </a:r>
            <a:endParaRPr lang="en-US" altLang="ko-KR" sz="2800" b="1" dirty="0" smtClean="0">
              <a:latin typeface="+mn-ea"/>
            </a:endParaRPr>
          </a:p>
          <a:p>
            <a:r>
              <a:rPr lang="en-US" altLang="ko-KR" sz="2800" b="1" dirty="0" smtClean="0">
                <a:latin typeface="+mn-ea"/>
              </a:rPr>
              <a:t>  </a:t>
            </a:r>
            <a:r>
              <a:rPr lang="ko-KR" altLang="en-US" sz="2800" b="1" dirty="0" smtClean="0">
                <a:latin typeface="+mn-ea"/>
              </a:rPr>
              <a:t>젖은 천으로 주기적으로 </a:t>
            </a:r>
            <a:endParaRPr lang="en-US" altLang="ko-KR" sz="2800" b="1" dirty="0" smtClean="0">
              <a:latin typeface="+mn-ea"/>
            </a:endParaRPr>
          </a:p>
          <a:p>
            <a:r>
              <a:rPr lang="en-US" altLang="ko-KR" sz="2800" b="1" dirty="0" smtClean="0">
                <a:latin typeface="+mn-ea"/>
              </a:rPr>
              <a:t>  </a:t>
            </a:r>
            <a:r>
              <a:rPr lang="ko-KR" altLang="en-US" sz="2800" b="1" dirty="0" smtClean="0">
                <a:latin typeface="+mn-ea"/>
              </a:rPr>
              <a:t>닦아주면 광택을 유지할 </a:t>
            </a:r>
            <a:endParaRPr lang="en-US" altLang="ko-KR" sz="2800" b="1" dirty="0" smtClean="0">
              <a:latin typeface="+mn-ea"/>
            </a:endParaRPr>
          </a:p>
          <a:p>
            <a:r>
              <a:rPr lang="en-US" altLang="ko-KR" sz="2800" b="1" dirty="0" smtClean="0">
                <a:latin typeface="+mn-ea"/>
              </a:rPr>
              <a:t>  </a:t>
            </a:r>
            <a:r>
              <a:rPr lang="ko-KR" altLang="en-US" sz="2800" b="1" dirty="0" smtClean="0">
                <a:latin typeface="+mn-ea"/>
              </a:rPr>
              <a:t>수 있다</a:t>
            </a:r>
            <a:r>
              <a:rPr lang="en-US" altLang="ko-KR" sz="2800" b="1" dirty="0" smtClean="0">
                <a:latin typeface="+mn-ea"/>
              </a:rPr>
              <a:t>.</a:t>
            </a:r>
          </a:p>
          <a:p>
            <a:endParaRPr lang="en-US" altLang="ko-KR" sz="2800" b="1" dirty="0" smtClean="0">
              <a:latin typeface="+mn-ea"/>
            </a:endParaRPr>
          </a:p>
          <a:p>
            <a:r>
              <a:rPr lang="en-US" altLang="ko-KR" sz="2400" dirty="0" smtClean="0">
                <a:latin typeface="+mn-ea"/>
              </a:rPr>
              <a:t>*</a:t>
            </a:r>
            <a:r>
              <a:rPr lang="ko-KR" altLang="en-US" sz="2400" dirty="0" smtClean="0">
                <a:latin typeface="+mn-ea"/>
              </a:rPr>
              <a:t>용도 </a:t>
            </a:r>
            <a:r>
              <a:rPr lang="en-US" altLang="ko-KR" sz="2400" dirty="0" smtClean="0">
                <a:latin typeface="+mn-ea"/>
              </a:rPr>
              <a:t>: </a:t>
            </a:r>
            <a:r>
              <a:rPr lang="ko-KR" altLang="en-US" sz="2400" dirty="0" smtClean="0">
                <a:latin typeface="+mn-ea"/>
              </a:rPr>
              <a:t>체육관의 마루</a:t>
            </a:r>
            <a:r>
              <a:rPr lang="en-US" altLang="ko-KR" sz="2400" dirty="0" smtClean="0">
                <a:latin typeface="+mn-ea"/>
              </a:rPr>
              <a:t>, </a:t>
            </a:r>
            <a:r>
              <a:rPr lang="ko-KR" altLang="en-US" sz="2400" dirty="0" smtClean="0">
                <a:latin typeface="+mn-ea"/>
              </a:rPr>
              <a:t>볼링장의 레인</a:t>
            </a:r>
            <a:endParaRPr lang="ko-KR" altLang="en-US" sz="2400" dirty="0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90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251520" y="332656"/>
            <a:ext cx="8568952" cy="6192688"/>
          </a:xfrm>
          <a:prstGeom prst="roundRect">
            <a:avLst>
              <a:gd name="adj" fmla="val 55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500042"/>
            <a:ext cx="528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b="1" dirty="0" smtClean="0">
                <a:latin typeface="휴먼모음T" pitchFamily="18" charset="-127"/>
                <a:ea typeface="휴먼모음T" pitchFamily="18" charset="-127"/>
              </a:rPr>
              <a:t>호도나무 </a:t>
            </a:r>
            <a:r>
              <a:rPr lang="en-US" altLang="ko-KR" sz="5400" b="1" dirty="0" smtClean="0">
                <a:latin typeface="휴먼모음T" pitchFamily="18" charset="-127"/>
                <a:ea typeface="휴먼모음T" pitchFamily="18" charset="-127"/>
              </a:rPr>
              <a:t>(Walnut)</a:t>
            </a:r>
            <a:endParaRPr lang="ko-KR" altLang="en-US" sz="5400" b="1" dirty="0"/>
          </a:p>
        </p:txBody>
      </p:sp>
      <p:pic>
        <p:nvPicPr>
          <p:cNvPr id="4" name="그림 3" descr="pic_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071678"/>
            <a:ext cx="3714776" cy="34135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3438" y="1857364"/>
            <a:ext cx="378621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b="1" dirty="0" smtClean="0">
                <a:latin typeface="맑은 고딕" pitchFamily="50" charset="-127"/>
                <a:ea typeface="맑은 고딕" pitchFamily="50" charset="-127"/>
              </a:rPr>
              <a:t>캐비닛용으로 우수하며</a:t>
            </a:r>
            <a:r>
              <a:rPr lang="en-US" altLang="ko-KR" sz="36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3600" b="1" dirty="0" smtClean="0">
                <a:latin typeface="맑은 고딕" pitchFamily="50" charset="-127"/>
                <a:ea typeface="맑은 고딕" pitchFamily="50" charset="-127"/>
              </a:rPr>
              <a:t>도장 </a:t>
            </a:r>
            <a:r>
              <a:rPr lang="ko-KR" altLang="en-US" sz="3600" b="1" dirty="0" err="1" smtClean="0">
                <a:latin typeface="맑은 고딕" pitchFamily="50" charset="-127"/>
                <a:ea typeface="맑은 고딕" pitchFamily="50" charset="-127"/>
              </a:rPr>
              <a:t>연삭</a:t>
            </a:r>
            <a:r>
              <a:rPr lang="en-US" altLang="ko-KR" sz="36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3600" b="1" dirty="0" smtClean="0">
                <a:latin typeface="맑은 고딕" pitchFamily="50" charset="-127"/>
                <a:ea typeface="맑은 고딕" pitchFamily="50" charset="-127"/>
              </a:rPr>
              <a:t>선박 세공 및 조각 작업에 대한 탁월한 성질을 지니고 있다</a:t>
            </a:r>
            <a:r>
              <a:rPr lang="en-US" altLang="ko-KR" sz="3600" b="1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endParaRPr lang="en-US" altLang="ko-KR" sz="32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용도 </a:t>
            </a:r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가구</a:t>
            </a:r>
            <a:r>
              <a:rPr lang="en-US" altLang="ko-KR" sz="28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800" dirty="0" smtClean="0">
                <a:latin typeface="맑은 고딕" pitchFamily="50" charset="-127"/>
                <a:ea typeface="맑은 고딕" pitchFamily="50" charset="-127"/>
              </a:rPr>
              <a:t>캐비닛</a:t>
            </a:r>
            <a:endParaRPr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908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251520" y="332656"/>
            <a:ext cx="8568952" cy="6192688"/>
          </a:xfrm>
          <a:prstGeom prst="roundRect">
            <a:avLst>
              <a:gd name="adj" fmla="val 55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428604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dirty="0" smtClean="0">
                <a:latin typeface="휴먼둥근헤드라인" pitchFamily="18" charset="-127"/>
                <a:ea typeface="휴먼둥근헤드라인" pitchFamily="18" charset="-127"/>
              </a:rPr>
              <a:t>목조건축 보급을 위한 전망과 제안</a:t>
            </a:r>
            <a:endParaRPr lang="ko-KR" altLang="en-US" sz="4000" b="1" dirty="0"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1285860"/>
            <a:ext cx="77153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>
                <a:latin typeface="+mn-ea"/>
              </a:rPr>
              <a:t>주거 개념이 전부가 아니라 다양한 형태가 결합된 형식을 취할 것으로 예상된다</a:t>
            </a:r>
            <a:r>
              <a:rPr lang="en-US" altLang="ko-KR" sz="2800" b="1" dirty="0" smtClean="0">
                <a:latin typeface="+mn-ea"/>
              </a:rPr>
              <a:t>.</a:t>
            </a:r>
          </a:p>
          <a:p>
            <a:endParaRPr lang="en-US" altLang="ko-KR" sz="2800" b="1" dirty="0" smtClean="0">
              <a:latin typeface="+mn-ea"/>
            </a:endParaRPr>
          </a:p>
          <a:p>
            <a:r>
              <a:rPr lang="ko-KR" altLang="en-US" sz="2800" b="1" dirty="0" smtClean="0">
                <a:latin typeface="+mn-ea"/>
              </a:rPr>
              <a:t>건강과 삶의 질을 추구하는 방향으로 주택 문화도 진화할 것이다</a:t>
            </a:r>
            <a:r>
              <a:rPr lang="en-US" altLang="ko-KR" sz="2800" b="1" dirty="0" smtClean="0">
                <a:latin typeface="+mn-ea"/>
              </a:rPr>
              <a:t>.</a:t>
            </a:r>
          </a:p>
          <a:p>
            <a:endParaRPr lang="en-US" altLang="ko-KR" sz="2800" b="1" dirty="0" smtClean="0">
              <a:latin typeface="+mn-ea"/>
            </a:endParaRPr>
          </a:p>
          <a:p>
            <a:r>
              <a:rPr lang="ko-KR" altLang="en-US" sz="2800" b="1" dirty="0" smtClean="0">
                <a:latin typeface="+mn-ea"/>
              </a:rPr>
              <a:t>목조주택을 포함한 친환경 주택이 인기를 모을 가능성이 매우 높다</a:t>
            </a:r>
            <a:endParaRPr lang="en-US" altLang="ko-KR" sz="2800" b="1" dirty="0" smtClean="0">
              <a:latin typeface="+mn-ea"/>
            </a:endParaRPr>
          </a:p>
          <a:p>
            <a:endParaRPr lang="en-US" altLang="ko-KR" sz="2800" b="1" dirty="0" smtClean="0">
              <a:latin typeface="+mn-ea"/>
            </a:endParaRPr>
          </a:p>
          <a:p>
            <a:r>
              <a:rPr lang="ko-KR" altLang="en-US" sz="2800" b="1" dirty="0" err="1" smtClean="0">
                <a:latin typeface="+mn-ea"/>
              </a:rPr>
              <a:t>귀촌과</a:t>
            </a:r>
            <a:r>
              <a:rPr lang="ko-KR" altLang="en-US" sz="2800" b="1" dirty="0" smtClean="0">
                <a:latin typeface="+mn-ea"/>
              </a:rPr>
              <a:t> 전원생활을 누리려는 움직임이 꾸준히 늘어나고 있어 목조주택의 미래는 희망적이라 할 수 있다</a:t>
            </a:r>
            <a:r>
              <a:rPr lang="en-US" altLang="ko-KR" sz="2800" b="1" dirty="0" smtClean="0"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77908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7FA452"/>
          </a:solidFill>
          <a:ln>
            <a:solidFill>
              <a:srgbClr val="7FA4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251520" y="188640"/>
            <a:ext cx="3792674" cy="1716318"/>
            <a:chOff x="-1021404" y="-1986002"/>
            <a:chExt cx="6473870" cy="2929654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backgroundRemoval t="9019" b="89125" l="2651" r="96272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4699" y="-786203"/>
              <a:ext cx="2767767" cy="172985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-1021404" y="-1986002"/>
              <a:ext cx="2419253" cy="2215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3800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7FA452"/>
                  </a:solidFill>
                  <a:latin typeface="-윤고딕330" pitchFamily="18" charset="-127"/>
                  <a:ea typeface="-윤고딕330" pitchFamily="18" charset="-127"/>
                </a:rPr>
                <a:t>I</a:t>
              </a:r>
              <a:r>
                <a:rPr lang="en-US" altLang="ko-KR" sz="6600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7FA452"/>
                  </a:solidFill>
                  <a:latin typeface="-윤고딕330" pitchFamily="18" charset="-127"/>
                  <a:ea typeface="-윤고딕330" pitchFamily="18" charset="-127"/>
                </a:rPr>
                <a:t>ndex</a:t>
              </a:r>
              <a:endParaRPr lang="ko-KR" altLang="en-US" sz="138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FA452"/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9950" b="100000" l="996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204" y="4111253"/>
            <a:ext cx="2993796" cy="239742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0"/>
            <a:ext cx="8572500" cy="6858000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1000100" y="2500306"/>
            <a:ext cx="1167379" cy="467850"/>
            <a:chOff x="3689951" y="2094471"/>
            <a:chExt cx="1167379" cy="467850"/>
          </a:xfrm>
        </p:grpSpPr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="" xmlns:a14="http://schemas.microsoft.com/office/drawing/2010/main">
                    <a14:imgLayer r:embed="rId9">
                      <a14:imgEffect>
                        <a14:backgroundRemoval t="9019" b="89125" l="2651" r="96272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98443">
              <a:off x="4617658" y="2149780"/>
              <a:ext cx="294981" cy="18436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689951" y="2192989"/>
              <a:ext cx="1115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7FA452"/>
                  </a:solidFill>
                  <a:latin typeface="-윤고딕330" pitchFamily="18" charset="-127"/>
                  <a:ea typeface="-윤고딕330" pitchFamily="18" charset="-127"/>
                </a:rPr>
                <a:t>C</a:t>
              </a:r>
              <a:r>
                <a:rPr lang="en-US" altLang="ko-KR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7FA452"/>
                  </a:solidFill>
                  <a:latin typeface="-윤고딕330" pitchFamily="18" charset="-127"/>
                  <a:ea typeface="-윤고딕330" pitchFamily="18" charset="-127"/>
                </a:rPr>
                <a:t>ontents</a:t>
              </a:r>
              <a:endParaRPr lang="ko-KR" altLang="en-US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FA452"/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1643042" y="3643314"/>
            <a:ext cx="1167379" cy="467850"/>
            <a:chOff x="3689951" y="2094471"/>
            <a:chExt cx="1167379" cy="467850"/>
          </a:xfrm>
        </p:grpSpPr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="" xmlns:a14="http://schemas.microsoft.com/office/drawing/2010/main">
                    <a14:imgLayer r:embed="rId9">
                      <a14:imgEffect>
                        <a14:backgroundRemoval t="9019" b="89125" l="2651" r="96272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98443">
              <a:off x="4617658" y="2149780"/>
              <a:ext cx="294981" cy="184363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3689951" y="2192989"/>
              <a:ext cx="1115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7FA452"/>
                  </a:solidFill>
                  <a:latin typeface="-윤고딕330" pitchFamily="18" charset="-127"/>
                  <a:ea typeface="-윤고딕330" pitchFamily="18" charset="-127"/>
                </a:rPr>
                <a:t>C</a:t>
              </a:r>
              <a:r>
                <a:rPr lang="en-US" altLang="ko-KR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7FA452"/>
                  </a:solidFill>
                  <a:latin typeface="-윤고딕330" pitchFamily="18" charset="-127"/>
                  <a:ea typeface="-윤고딕330" pitchFamily="18" charset="-127"/>
                </a:rPr>
                <a:t>ontents</a:t>
              </a:r>
              <a:endParaRPr lang="ko-KR" altLang="en-US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FA452"/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2274874" y="4843470"/>
            <a:ext cx="1167379" cy="467850"/>
            <a:chOff x="3689951" y="2094471"/>
            <a:chExt cx="1167379" cy="467850"/>
          </a:xfrm>
        </p:grpSpPr>
        <p:pic>
          <p:nvPicPr>
            <p:cNvPr id="26" name="그림 25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="" xmlns:a14="http://schemas.microsoft.com/office/drawing/2010/main">
                    <a14:imgLayer r:embed="rId9">
                      <a14:imgEffect>
                        <a14:backgroundRemoval t="9019" b="89125" l="2651" r="96272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698443">
              <a:off x="4617658" y="2149780"/>
              <a:ext cx="294981" cy="18436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3689951" y="2192989"/>
              <a:ext cx="1115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7FA452"/>
                  </a:solidFill>
                  <a:latin typeface="-윤고딕330" pitchFamily="18" charset="-127"/>
                  <a:ea typeface="-윤고딕330" pitchFamily="18" charset="-127"/>
                </a:rPr>
                <a:t>C</a:t>
              </a:r>
              <a:r>
                <a:rPr lang="en-US" altLang="ko-KR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7FA452"/>
                  </a:solidFill>
                  <a:latin typeface="-윤고딕330" pitchFamily="18" charset="-127"/>
                  <a:ea typeface="-윤고딕330" pitchFamily="18" charset="-127"/>
                </a:rPr>
                <a:t>ontents</a:t>
              </a:r>
              <a:endParaRPr lang="ko-KR" altLang="en-US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FA452"/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857488" y="2571744"/>
            <a:ext cx="2560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/>
              <a:t>목재의 장</a:t>
            </a:r>
            <a:r>
              <a:rPr lang="en-US" altLang="ko-KR" sz="2800" b="1" dirty="0" smtClean="0"/>
              <a:t>.</a:t>
            </a:r>
            <a:r>
              <a:rPr lang="ko-KR" altLang="en-US" sz="2800" b="1" dirty="0" smtClean="0"/>
              <a:t>단점</a:t>
            </a:r>
            <a:endParaRPr lang="ko-KR" altLang="en-US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214678" y="3571876"/>
            <a:ext cx="512198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>
                <a:latin typeface="맑은 고딕" pitchFamily="50" charset="-127"/>
                <a:ea typeface="맑은 고딕" pitchFamily="50" charset="-127"/>
              </a:rPr>
              <a:t> 목재건축의 쓰이는 목재 종류</a:t>
            </a:r>
          </a:p>
          <a:p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714744" y="4643446"/>
            <a:ext cx="514353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>
                <a:latin typeface="맑은 고딕" pitchFamily="50" charset="-127"/>
                <a:ea typeface="맑은 고딕" pitchFamily="50" charset="-127"/>
              </a:rPr>
              <a:t>목조건축 보급을 위한 전망과 제안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93784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251520" y="332656"/>
            <a:ext cx="8568952" cy="6192688"/>
          </a:xfrm>
          <a:prstGeom prst="roundRect">
            <a:avLst>
              <a:gd name="adj" fmla="val 55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428604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dirty="0" smtClean="0">
                <a:latin typeface="휴먼둥근헤드라인" pitchFamily="18" charset="-127"/>
                <a:ea typeface="휴먼둥근헤드라인" pitchFamily="18" charset="-127"/>
              </a:rPr>
              <a:t>참고문헌</a:t>
            </a:r>
            <a:endParaRPr lang="ko-KR" altLang="en-US" sz="4000" b="1" dirty="0"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857364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3600" dirty="0" smtClean="0">
                <a:latin typeface="HY동녘B" pitchFamily="18" charset="-127"/>
                <a:ea typeface="HY동녘B" pitchFamily="18" charset="-127"/>
              </a:rPr>
              <a:t>이미지 </a:t>
            </a:r>
            <a:r>
              <a:rPr lang="en-US" altLang="ko-KR" sz="3600" dirty="0" smtClean="0">
                <a:latin typeface="HY동녘B" pitchFamily="18" charset="-127"/>
                <a:ea typeface="HY동녘B" pitchFamily="18" charset="-127"/>
              </a:rPr>
              <a:t>: </a:t>
            </a:r>
            <a:r>
              <a:rPr lang="ko-KR" altLang="en-US" sz="3600" dirty="0" err="1" smtClean="0">
                <a:latin typeface="HY동녘B" pitchFamily="18" charset="-127"/>
                <a:ea typeface="HY동녘B" pitchFamily="18" charset="-127"/>
              </a:rPr>
              <a:t>구글</a:t>
            </a:r>
            <a:endParaRPr lang="en-US" altLang="ko-KR" sz="3600" dirty="0" smtClean="0">
              <a:latin typeface="HY동녘B" pitchFamily="18" charset="-127"/>
              <a:ea typeface="HY동녘B" pitchFamily="18" charset="-127"/>
            </a:endParaRPr>
          </a:p>
          <a:p>
            <a:pPr>
              <a:buFont typeface="Arial" pitchFamily="34" charset="0"/>
              <a:buChar char="•"/>
            </a:pPr>
            <a:endParaRPr lang="en-US" altLang="ko-KR" sz="3600" dirty="0" smtClean="0">
              <a:latin typeface="HY동녘B" pitchFamily="18" charset="-127"/>
              <a:ea typeface="HY동녘B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3600" dirty="0" smtClean="0">
                <a:latin typeface="HY동녘B" pitchFamily="18" charset="-127"/>
                <a:ea typeface="HY동녘B" pitchFamily="18" charset="-127"/>
              </a:rPr>
              <a:t>자료 </a:t>
            </a:r>
            <a:r>
              <a:rPr lang="en-US" altLang="ko-KR" sz="3600" dirty="0" smtClean="0">
                <a:latin typeface="HY동녘B" pitchFamily="18" charset="-127"/>
                <a:ea typeface="HY동녘B" pitchFamily="18" charset="-127"/>
              </a:rPr>
              <a:t>:</a:t>
            </a:r>
            <a:r>
              <a:rPr lang="en-US" altLang="ko-KR" sz="3600" dirty="0" smtClean="0">
                <a:hlinkClick r:id="rId3"/>
              </a:rPr>
              <a:t> http://blog.daum.net/huehousing/5777637</a:t>
            </a:r>
            <a:endParaRPr lang="en-US" altLang="ko-KR" sz="3600" dirty="0" smtClean="0">
              <a:latin typeface="HY동녘B" pitchFamily="18" charset="-127"/>
              <a:ea typeface="HY동녘B" pitchFamily="18" charset="-127"/>
            </a:endParaRPr>
          </a:p>
          <a:p>
            <a:endParaRPr lang="ko-KR" altLang="en-US" sz="3600" dirty="0">
              <a:latin typeface="HY동녘B" pitchFamily="18" charset="-127"/>
              <a:ea typeface="HY동녘B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908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2075975" y="2185197"/>
            <a:ext cx="5016137" cy="3135086"/>
            <a:chOff x="2075806" y="2348880"/>
            <a:chExt cx="5016137" cy="3135086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backgroundRemoval t="9019" b="89125" l="2651" r="96272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5806" y="2348880"/>
              <a:ext cx="5016137" cy="313508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269150" y="2506778"/>
              <a:ext cx="460536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2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7FA452"/>
                  </a:solidFill>
                  <a:latin typeface="-윤고딕330" pitchFamily="18" charset="-127"/>
                  <a:ea typeface="-윤고딕330" pitchFamily="18" charset="-127"/>
                </a:rPr>
                <a:t>Thank you</a:t>
              </a:r>
              <a:endParaRPr lang="ko-KR" altLang="en-US" sz="72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7FA452"/>
                </a:solidFill>
                <a:latin typeface="-윤고딕330" pitchFamily="18" charset="-127"/>
                <a:ea typeface="-윤고딕330" pitchFamily="18" charset="-127"/>
              </a:endParaRPr>
            </a:p>
          </p:txBody>
        </p:sp>
      </p:grpSp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1481"/>
          <a:stretch/>
        </p:blipFill>
        <p:spPr>
          <a:xfrm>
            <a:off x="571500" y="0"/>
            <a:ext cx="8572500" cy="12700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815" b="81667"/>
          <a:stretch/>
        </p:blipFill>
        <p:spPr>
          <a:xfrm rot="10800000">
            <a:off x="6152" y="5600700"/>
            <a:ext cx="3873500" cy="12573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572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>
            <a:noAutofit/>
          </a:bodyPr>
          <a:lstStyle/>
          <a:p>
            <a:r>
              <a:rPr lang="ko-KR" altLang="en-US" sz="8000" dirty="0" smtClean="0">
                <a:latin typeface="HY견고딕" pitchFamily="18" charset="-127"/>
                <a:ea typeface="HY견고딕" pitchFamily="18" charset="-127"/>
              </a:rPr>
              <a:t>목재건축</a:t>
            </a:r>
            <a:endParaRPr lang="ko-KR" altLang="en-US" sz="8000" dirty="0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5" name="내용 개체 틀 4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144000" cy="5445224"/>
          </a:xfrm>
        </p:spPr>
      </p:pic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111" b="81481"/>
          <a:stretch/>
        </p:blipFill>
        <p:spPr>
          <a:xfrm>
            <a:off x="5295900" y="0"/>
            <a:ext cx="3848100" cy="1270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815" b="81667"/>
          <a:stretch/>
        </p:blipFill>
        <p:spPr>
          <a:xfrm rot="10800000">
            <a:off x="0" y="5600700"/>
            <a:ext cx="3873500" cy="12573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251520" y="332656"/>
            <a:ext cx="8568952" cy="6192688"/>
          </a:xfrm>
          <a:prstGeom prst="roundRect">
            <a:avLst>
              <a:gd name="adj" fmla="val 55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57554" y="714356"/>
            <a:ext cx="24288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0" dirty="0" smtClean="0">
                <a:latin typeface="휴먼둥근헤드라인" pitchFamily="18" charset="-127"/>
                <a:ea typeface="휴먼둥근헤드라인" pitchFamily="18" charset="-127"/>
              </a:rPr>
              <a:t>왜</a:t>
            </a:r>
            <a:r>
              <a:rPr lang="en-US" altLang="ko-KR" sz="12000" dirty="0" smtClean="0">
                <a:latin typeface="휴먼둥근헤드라인" pitchFamily="18" charset="-127"/>
                <a:ea typeface="휴먼둥근헤드라인" pitchFamily="18" charset="-127"/>
              </a:rPr>
              <a:t>?</a:t>
            </a:r>
            <a:endParaRPr lang="ko-KR" sz="12000" dirty="0"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7290" y="3143248"/>
            <a:ext cx="62865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dirty="0" smtClean="0"/>
              <a:t>고품질화의 요구와 목재시공에 대한 </a:t>
            </a:r>
            <a:endParaRPr lang="en-US" altLang="ko-KR" sz="5400" dirty="0" smtClean="0"/>
          </a:p>
          <a:p>
            <a:pPr algn="ctr"/>
            <a:r>
              <a:rPr lang="ko-KR" altLang="en-US" sz="5400" dirty="0" smtClean="0"/>
              <a:t>수요가 증가</a:t>
            </a:r>
            <a:endParaRPr lang="ko-KR" altLang="en-US" sz="5400" dirty="0"/>
          </a:p>
        </p:txBody>
      </p:sp>
    </p:spTree>
    <p:extLst>
      <p:ext uri="{BB962C8B-B14F-4D97-AF65-F5344CB8AC3E}">
        <p14:creationId xmlns="" xmlns:p14="http://schemas.microsoft.com/office/powerpoint/2010/main" val="183971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목재의 장점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877272"/>
          </a:xfrm>
        </p:spPr>
        <p:txBody>
          <a:bodyPr>
            <a:noAutofit/>
          </a:bodyPr>
          <a:lstStyle/>
          <a:p>
            <a:r>
              <a:rPr lang="ko-KR" altLang="en-US" sz="2800" dirty="0" smtClean="0">
                <a:latin typeface="HY동녘B" pitchFamily="18" charset="-127"/>
                <a:ea typeface="HY동녘B" pitchFamily="18" charset="-127"/>
              </a:rPr>
              <a:t>목재건축은 안전하다</a:t>
            </a:r>
            <a:r>
              <a:rPr lang="en-US" altLang="ko-KR" sz="2800" dirty="0" smtClean="0">
                <a:latin typeface="HY동녘B" pitchFamily="18" charset="-127"/>
                <a:ea typeface="HY동녘B" pitchFamily="18" charset="-127"/>
              </a:rPr>
              <a:t>.</a:t>
            </a:r>
            <a:endParaRPr lang="en-US" altLang="ko-KR" sz="2800" dirty="0" smtClean="0">
              <a:latin typeface="HY동녘B" pitchFamily="18" charset="-127"/>
              <a:ea typeface="HY동녘B" pitchFamily="18" charset="-127"/>
            </a:endParaRPr>
          </a:p>
          <a:p>
            <a:endParaRPr lang="en-US" altLang="ko-KR" sz="2800" dirty="0" smtClean="0">
              <a:latin typeface="HY동녘B" pitchFamily="18" charset="-127"/>
              <a:ea typeface="HY동녘B" pitchFamily="18" charset="-127"/>
            </a:endParaRPr>
          </a:p>
          <a:p>
            <a:r>
              <a:rPr lang="ko-KR" altLang="en-US" sz="2800" dirty="0" smtClean="0">
                <a:latin typeface="HY동녘B" pitchFamily="18" charset="-127"/>
                <a:ea typeface="HY동녘B" pitchFamily="18" charset="-127"/>
              </a:rPr>
              <a:t>목재건축은 내구성이 뛰어나다</a:t>
            </a:r>
            <a:r>
              <a:rPr lang="en-US" altLang="ko-KR" sz="2800" dirty="0" smtClean="0">
                <a:latin typeface="HY동녘B" pitchFamily="18" charset="-127"/>
                <a:ea typeface="HY동녘B" pitchFamily="18" charset="-127"/>
              </a:rPr>
              <a:t>.</a:t>
            </a:r>
          </a:p>
          <a:p>
            <a:endParaRPr lang="en-US" altLang="ko-KR" sz="2800" dirty="0" smtClean="0">
              <a:latin typeface="HY동녘B" pitchFamily="18" charset="-127"/>
              <a:ea typeface="HY동녘B" pitchFamily="18" charset="-127"/>
            </a:endParaRPr>
          </a:p>
          <a:p>
            <a:r>
              <a:rPr lang="ko-KR" altLang="en-US" sz="2800" dirty="0" smtClean="0">
                <a:latin typeface="HY동녘B" pitchFamily="18" charset="-127"/>
                <a:ea typeface="HY동녘B" pitchFamily="18" charset="-127"/>
              </a:rPr>
              <a:t>목재건축은 에너지 효율이 높다</a:t>
            </a:r>
            <a:r>
              <a:rPr lang="en-US" altLang="ko-KR" sz="2800" dirty="0" smtClean="0">
                <a:latin typeface="HY동녘B" pitchFamily="18" charset="-127"/>
                <a:ea typeface="HY동녘B" pitchFamily="18" charset="-127"/>
              </a:rPr>
              <a:t>.</a:t>
            </a:r>
          </a:p>
          <a:p>
            <a:endParaRPr lang="en-US" altLang="ko-KR" sz="2800" dirty="0" smtClean="0">
              <a:latin typeface="HY동녘B" pitchFamily="18" charset="-127"/>
              <a:ea typeface="HY동녘B" pitchFamily="18" charset="-127"/>
            </a:endParaRPr>
          </a:p>
          <a:p>
            <a:r>
              <a:rPr lang="ko-KR" altLang="en-US" sz="2800" dirty="0" smtClean="0">
                <a:latin typeface="HY동녘B" pitchFamily="18" charset="-127"/>
                <a:ea typeface="HY동녘B" pitchFamily="18" charset="-127"/>
              </a:rPr>
              <a:t>목재건축은 방음효과가 좋다</a:t>
            </a:r>
            <a:endParaRPr lang="en-US" altLang="ko-KR" sz="2800" dirty="0" smtClean="0">
              <a:latin typeface="HY동녘B" pitchFamily="18" charset="-127"/>
              <a:ea typeface="HY동녘B" pitchFamily="18" charset="-127"/>
            </a:endParaRPr>
          </a:p>
          <a:p>
            <a:endParaRPr lang="en-US" altLang="ko-KR" sz="2800" dirty="0" smtClean="0">
              <a:latin typeface="HY동녘B" pitchFamily="18" charset="-127"/>
              <a:ea typeface="HY동녘B" pitchFamily="18" charset="-127"/>
            </a:endParaRPr>
          </a:p>
          <a:p>
            <a:r>
              <a:rPr lang="ko-KR" altLang="en-US" sz="2800" dirty="0" smtClean="0">
                <a:latin typeface="HY동녘B" pitchFamily="18" charset="-127"/>
                <a:ea typeface="HY동녘B" pitchFamily="18" charset="-127"/>
              </a:rPr>
              <a:t>목재건축은  탄소배출량이 적다</a:t>
            </a:r>
            <a:r>
              <a:rPr lang="en-US" altLang="ko-KR" sz="2800" dirty="0" smtClean="0">
                <a:latin typeface="HY동녘B" pitchFamily="18" charset="-127"/>
                <a:ea typeface="HY동녘B" pitchFamily="18" charset="-127"/>
              </a:rPr>
              <a:t>.</a:t>
            </a:r>
          </a:p>
          <a:p>
            <a:endParaRPr lang="en-US" altLang="ko-KR" sz="2800" dirty="0" smtClean="0">
              <a:latin typeface="HY동녘B" pitchFamily="18" charset="-127"/>
              <a:ea typeface="HY동녘B" pitchFamily="18" charset="-127"/>
            </a:endParaRPr>
          </a:p>
          <a:p>
            <a:r>
              <a:rPr lang="ko-KR" altLang="en-US" sz="2800" dirty="0" smtClean="0">
                <a:latin typeface="HY동녘B" pitchFamily="18" charset="-127"/>
                <a:ea typeface="HY동녘B" pitchFamily="18" charset="-127"/>
              </a:rPr>
              <a:t>열 전도율 때문에 </a:t>
            </a:r>
            <a:r>
              <a:rPr lang="ko-KR" altLang="en-US" sz="2800" dirty="0" err="1" smtClean="0">
                <a:latin typeface="HY동녘B" pitchFamily="18" charset="-127"/>
                <a:ea typeface="HY동녘B" pitchFamily="18" charset="-127"/>
              </a:rPr>
              <a:t>에너지면에서도</a:t>
            </a:r>
            <a:r>
              <a:rPr lang="ko-KR" altLang="en-US" sz="2800" dirty="0" smtClean="0">
                <a:latin typeface="HY동녘B" pitchFamily="18" charset="-127"/>
                <a:ea typeface="HY동녘B" pitchFamily="18" charset="-127"/>
              </a:rPr>
              <a:t> 효율적이다</a:t>
            </a:r>
            <a:endParaRPr lang="en-US" altLang="ko-KR" sz="2800" dirty="0" smtClean="0">
              <a:latin typeface="HY동녘B" pitchFamily="18" charset="-127"/>
              <a:ea typeface="HY동녘B" pitchFamily="18" charset="-127"/>
            </a:endParaRPr>
          </a:p>
          <a:p>
            <a:endParaRPr lang="ko-KR" altLang="en-US" sz="28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111" b="81481"/>
          <a:stretch/>
        </p:blipFill>
        <p:spPr>
          <a:xfrm>
            <a:off x="5295900" y="0"/>
            <a:ext cx="3848100" cy="127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699792" y="260648"/>
            <a:ext cx="374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4400" dirty="0" smtClean="0">
                <a:latin typeface="HY견고딕" pitchFamily="18" charset="-127"/>
                <a:ea typeface="HY견고딕" pitchFamily="18" charset="-127"/>
              </a:rPr>
              <a:t>목재의 단점</a:t>
            </a:r>
            <a:endParaRPr lang="ko-KR" altLang="en-US" sz="4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134076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268760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2800" dirty="0" smtClean="0">
                <a:latin typeface="HY동녘B" pitchFamily="18" charset="-127"/>
                <a:ea typeface="HY동녘B" pitchFamily="18" charset="-127"/>
              </a:rPr>
              <a:t> 원자재 </a:t>
            </a:r>
            <a:r>
              <a:rPr lang="ko-KR" altLang="en-US" sz="2800" dirty="0" smtClean="0">
                <a:latin typeface="HY동녘B" pitchFamily="18" charset="-127"/>
                <a:ea typeface="HY동녘B" pitchFamily="18" charset="-127"/>
              </a:rPr>
              <a:t>가격의 변동폭이 크므로 공사비 단가에 영향을 미친다</a:t>
            </a:r>
            <a:r>
              <a:rPr lang="en-US" altLang="ko-KR" sz="2800" dirty="0" smtClean="0">
                <a:latin typeface="HY동녘B" pitchFamily="18" charset="-127"/>
                <a:ea typeface="HY동녘B" pitchFamily="18" charset="-127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altLang="ko-KR" sz="2800" dirty="0" smtClean="0">
              <a:latin typeface="HY동녘B" pitchFamily="18" charset="-127"/>
              <a:ea typeface="HY동녘B" pitchFamily="18" charset="-127"/>
              <a:cs typeface="한컴바탕" pitchFamily="18" charset="2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800" dirty="0" smtClean="0">
                <a:latin typeface="HY동녘B" pitchFamily="18" charset="-127"/>
                <a:ea typeface="HY동녘B" pitchFamily="18" charset="-127"/>
                <a:cs typeface="한컴바탕" pitchFamily="18" charset="2"/>
              </a:rPr>
              <a:t> 공사기간은 </a:t>
            </a:r>
            <a:r>
              <a:rPr lang="ko-KR" altLang="en-US" sz="2800" dirty="0" smtClean="0">
                <a:latin typeface="HY동녘B" pitchFamily="18" charset="-127"/>
                <a:ea typeface="HY동녘B" pitchFamily="18" charset="-127"/>
                <a:cs typeface="한컴바탕" pitchFamily="18" charset="2"/>
              </a:rPr>
              <a:t>짧지만 준비기간이 길다</a:t>
            </a:r>
            <a:r>
              <a:rPr lang="en-US" altLang="ko-KR" sz="2800" dirty="0" smtClean="0">
                <a:latin typeface="HY동녘B" pitchFamily="18" charset="-127"/>
                <a:ea typeface="HY동녘B" pitchFamily="18" charset="-127"/>
                <a:cs typeface="한컴바탕" pitchFamily="18" charset="2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altLang="ko-KR" sz="2800" dirty="0" smtClean="0">
              <a:latin typeface="HY동녘B" pitchFamily="18" charset="-127"/>
              <a:ea typeface="HY동녘B" pitchFamily="18" charset="-127"/>
              <a:cs typeface="한컴바탕" pitchFamily="18" charset="2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800" dirty="0" smtClean="0">
                <a:latin typeface="HY동녘B" pitchFamily="18" charset="-127"/>
                <a:ea typeface="HY동녘B" pitchFamily="18" charset="-127"/>
                <a:cs typeface="한컴바탕" pitchFamily="18" charset="2"/>
              </a:rPr>
              <a:t> 일반 </a:t>
            </a:r>
            <a:r>
              <a:rPr lang="ko-KR" altLang="en-US" sz="2800" dirty="0" smtClean="0">
                <a:latin typeface="HY동녘B" pitchFamily="18" charset="-127"/>
                <a:ea typeface="HY동녘B" pitchFamily="18" charset="-127"/>
                <a:cs typeface="한컴바탕" pitchFamily="18" charset="2"/>
              </a:rPr>
              <a:t>공사에 비해 </a:t>
            </a:r>
            <a:r>
              <a:rPr lang="ko-KR" altLang="en-US" sz="2800" dirty="0" err="1" smtClean="0">
                <a:latin typeface="HY동녘B" pitchFamily="18" charset="-127"/>
                <a:ea typeface="HY동녘B" pitchFamily="18" charset="-127"/>
                <a:cs typeface="한컴바탕" pitchFamily="18" charset="2"/>
              </a:rPr>
              <a:t>선자금</a:t>
            </a:r>
            <a:r>
              <a:rPr lang="en-US" altLang="ko-KR" sz="2800" dirty="0" smtClean="0">
                <a:latin typeface="HY동녘B" pitchFamily="18" charset="-127"/>
                <a:ea typeface="HY동녘B" pitchFamily="18" charset="-127"/>
                <a:cs typeface="한컴바탕" pitchFamily="18" charset="2"/>
              </a:rPr>
              <a:t> </a:t>
            </a:r>
            <a:r>
              <a:rPr lang="ko-KR" altLang="en-US" sz="2800" dirty="0" err="1" smtClean="0">
                <a:latin typeface="HY동녘B" pitchFamily="18" charset="-127"/>
                <a:ea typeface="HY동녘B" pitchFamily="18" charset="-127"/>
                <a:cs typeface="한컴바탕" pitchFamily="18" charset="2"/>
              </a:rPr>
              <a:t>투여분이</a:t>
            </a:r>
            <a:r>
              <a:rPr lang="ko-KR" altLang="en-US" sz="2800" dirty="0" smtClean="0">
                <a:latin typeface="HY동녘B" pitchFamily="18" charset="-127"/>
                <a:ea typeface="HY동녘B" pitchFamily="18" charset="-127"/>
                <a:cs typeface="한컴바탕" pitchFamily="18" charset="2"/>
              </a:rPr>
              <a:t> 많다</a:t>
            </a:r>
            <a:r>
              <a:rPr lang="en-US" altLang="ko-KR" sz="2800" dirty="0" smtClean="0">
                <a:latin typeface="HY동녘B" pitchFamily="18" charset="-127"/>
                <a:ea typeface="HY동녘B" pitchFamily="18" charset="-127"/>
                <a:cs typeface="한컴바탕" pitchFamily="18" charset="2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altLang="ko-KR" sz="2800" b="1" dirty="0" smtClean="0">
              <a:latin typeface="HY동녘B" pitchFamily="18" charset="-127"/>
              <a:ea typeface="HY동녘B" pitchFamily="18" charset="-127"/>
              <a:cs typeface="한컴바탕" pitchFamily="18" charset="2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800" dirty="0" smtClean="0">
                <a:latin typeface="HY동녘B" pitchFamily="18" charset="-127"/>
                <a:ea typeface="HY동녘B" pitchFamily="18" charset="-127"/>
                <a:cs typeface="한컴바탕" pitchFamily="18" charset="2"/>
              </a:rPr>
              <a:t> 자재 </a:t>
            </a:r>
            <a:r>
              <a:rPr lang="ko-KR" altLang="en-US" sz="2800" dirty="0" smtClean="0">
                <a:latin typeface="HY동녘B" pitchFamily="18" charset="-127"/>
                <a:ea typeface="HY동녘B" pitchFamily="18" charset="-127"/>
                <a:cs typeface="한컴바탕" pitchFamily="18" charset="2"/>
              </a:rPr>
              <a:t>대부분이 수입에 의존하기 때문에 시중에서 재료 구입이 어렵다</a:t>
            </a:r>
            <a:r>
              <a:rPr lang="en-US" altLang="ko-KR" sz="2800" dirty="0" smtClean="0">
                <a:latin typeface="HY동녘B" pitchFamily="18" charset="-127"/>
                <a:ea typeface="HY동녘B" pitchFamily="18" charset="-127"/>
                <a:cs typeface="한컴바탕" pitchFamily="18" charset="2"/>
              </a:rPr>
              <a:t>.</a:t>
            </a:r>
          </a:p>
          <a:p>
            <a:endParaRPr lang="en-US" altLang="ko-KR" dirty="0" smtClean="0">
              <a:latin typeface="한컴바탕확장" pitchFamily="1" charset="-127"/>
              <a:ea typeface="한컴바탕확장" pitchFamily="1" charset="-127"/>
              <a:cs typeface="한컴바탕" pitchFamily="18" charset="2"/>
            </a:endParaRPr>
          </a:p>
          <a:p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111" b="81481"/>
          <a:stretch/>
        </p:blipFill>
        <p:spPr>
          <a:xfrm>
            <a:off x="5295900" y="0"/>
            <a:ext cx="3848100" cy="1270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815" b="81667"/>
          <a:stretch/>
        </p:blipFill>
        <p:spPr>
          <a:xfrm rot="10800000">
            <a:off x="0" y="5600700"/>
            <a:ext cx="387350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971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251520" y="332656"/>
            <a:ext cx="8568952" cy="6192688"/>
          </a:xfrm>
          <a:prstGeom prst="roundRect">
            <a:avLst>
              <a:gd name="adj" fmla="val 55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428736"/>
            <a:ext cx="36433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휴먼둥근헤드라인" pitchFamily="18" charset="-127"/>
                <a:ea typeface="휴먼둥근헤드라인" pitchFamily="18" charset="-127"/>
              </a:rPr>
              <a:t>1. </a:t>
            </a:r>
            <a:r>
              <a:rPr lang="en-US" sz="3200" dirty="0" err="1" smtClean="0">
                <a:latin typeface="휴먼둥근헤드라인" pitchFamily="18" charset="-127"/>
                <a:ea typeface="휴먼둥근헤드라인" pitchFamily="18" charset="-127"/>
              </a:rPr>
              <a:t>침엽수</a:t>
            </a:r>
            <a:endParaRPr lang="ko-KR" altLang="en-US" sz="3200" dirty="0" smtClean="0">
              <a:latin typeface="휴먼둥근헤드라인" pitchFamily="18" charset="-127"/>
              <a:ea typeface="휴먼둥근헤드라인" pitchFamily="18" charset="-127"/>
            </a:endParaRPr>
          </a:p>
          <a:p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71472" y="500042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smtClean="0">
                <a:latin typeface="휴먼둥근헤드라인" pitchFamily="18" charset="-127"/>
                <a:ea typeface="휴먼둥근헤드라인" pitchFamily="18" charset="-127"/>
              </a:rPr>
              <a:t>목재건축의 쓰이는 목재 종류</a:t>
            </a:r>
            <a:endParaRPr lang="ko-KR" sz="4000" dirty="0"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2643182"/>
            <a:ext cx="7143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latin typeface="휴먼모음T" pitchFamily="18" charset="-127"/>
                <a:ea typeface="휴먼모음T" pitchFamily="18" charset="-127"/>
              </a:rPr>
              <a:t>① </a:t>
            </a:r>
            <a:r>
              <a:rPr lang="ko-KR" altLang="en-US" sz="2800" dirty="0" err="1" smtClean="0">
                <a:latin typeface="휴먼모음T" pitchFamily="18" charset="-127"/>
                <a:ea typeface="휴먼모음T" pitchFamily="18" charset="-127"/>
              </a:rPr>
              <a:t>더글라스퍼</a:t>
            </a:r>
            <a:r>
              <a:rPr lang="ko-KR" altLang="en-US" sz="28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2800" dirty="0" smtClean="0">
                <a:latin typeface="휴먼모음T" pitchFamily="18" charset="-127"/>
                <a:ea typeface="휴먼모음T" pitchFamily="18" charset="-127"/>
              </a:rPr>
              <a:t>(Douglas Fir)</a:t>
            </a:r>
          </a:p>
          <a:p>
            <a:endParaRPr lang="ko-KR" altLang="en-US" sz="2800" dirty="0" smtClean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2800" dirty="0" smtClean="0">
                <a:latin typeface="휴먼모음T" pitchFamily="18" charset="-127"/>
                <a:ea typeface="휴먼모음T" pitchFamily="18" charset="-127"/>
              </a:rPr>
              <a:t>② </a:t>
            </a:r>
            <a:r>
              <a:rPr lang="ko-KR" altLang="en-US" sz="2800" dirty="0" err="1" smtClean="0">
                <a:latin typeface="휴먼모음T" pitchFamily="18" charset="-127"/>
                <a:ea typeface="휴먼모음T" pitchFamily="18" charset="-127"/>
              </a:rPr>
              <a:t>엥겔맨</a:t>
            </a:r>
            <a:r>
              <a:rPr lang="ko-KR" altLang="en-US" sz="28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2800" dirty="0" err="1" smtClean="0">
                <a:latin typeface="휴먼모음T" pitchFamily="18" charset="-127"/>
                <a:ea typeface="휴먼모음T" pitchFamily="18" charset="-127"/>
              </a:rPr>
              <a:t>스프러스</a:t>
            </a:r>
            <a:r>
              <a:rPr lang="ko-KR" altLang="en-US" sz="28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2800" dirty="0" smtClean="0">
                <a:latin typeface="휴먼모음T" pitchFamily="18" charset="-127"/>
                <a:ea typeface="휴먼모음T" pitchFamily="18" charset="-127"/>
              </a:rPr>
              <a:t>(Engelmann Spruce)</a:t>
            </a:r>
          </a:p>
          <a:p>
            <a:endParaRPr lang="ko-KR" altLang="en-US" sz="2800" dirty="0" smtClean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2800" dirty="0" smtClean="0">
                <a:latin typeface="휴먼모음T" pitchFamily="18" charset="-127"/>
                <a:ea typeface="휴먼모음T" pitchFamily="18" charset="-127"/>
              </a:rPr>
              <a:t>③ 웨스턴 </a:t>
            </a:r>
            <a:r>
              <a:rPr lang="ko-KR" altLang="en-US" sz="2800" dirty="0" err="1" smtClean="0">
                <a:latin typeface="휴먼모음T" pitchFamily="18" charset="-127"/>
                <a:ea typeface="휴먼모음T" pitchFamily="18" charset="-127"/>
              </a:rPr>
              <a:t>햄락</a:t>
            </a:r>
            <a:r>
              <a:rPr lang="ko-KR" altLang="en-US" sz="28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2800" dirty="0" smtClean="0">
                <a:latin typeface="휴먼모음T" pitchFamily="18" charset="-127"/>
                <a:ea typeface="휴먼모음T" pitchFamily="18" charset="-127"/>
              </a:rPr>
              <a:t>(western Hemlock)</a:t>
            </a:r>
          </a:p>
          <a:p>
            <a:endParaRPr lang="ko-KR" altLang="en-US" sz="2800" dirty="0" smtClean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2800" dirty="0" smtClean="0">
                <a:latin typeface="휴먼모음T" pitchFamily="18" charset="-127"/>
                <a:ea typeface="휴먼모음T" pitchFamily="18" charset="-127"/>
              </a:rPr>
              <a:t>④ </a:t>
            </a:r>
            <a:r>
              <a:rPr lang="ko-KR" altLang="en-US" sz="2800" dirty="0" err="1" smtClean="0">
                <a:latin typeface="휴먼모음T" pitchFamily="18" charset="-127"/>
                <a:ea typeface="휴먼모음T" pitchFamily="18" charset="-127"/>
              </a:rPr>
              <a:t>폰테로사</a:t>
            </a:r>
            <a:r>
              <a:rPr lang="ko-KR" altLang="en-US" sz="2800" dirty="0" smtClean="0">
                <a:latin typeface="휴먼모음T" pitchFamily="18" charset="-127"/>
                <a:ea typeface="휴먼모음T" pitchFamily="18" charset="-127"/>
              </a:rPr>
              <a:t> 파인 </a:t>
            </a:r>
            <a:r>
              <a:rPr lang="en-US" altLang="ko-KR" sz="2800" dirty="0" smtClean="0">
                <a:latin typeface="휴먼모음T" pitchFamily="18" charset="-127"/>
                <a:ea typeface="휴먼모음T" pitchFamily="18" charset="-127"/>
              </a:rPr>
              <a:t>(Ponderosa Pine)</a:t>
            </a:r>
          </a:p>
          <a:p>
            <a:endParaRPr lang="ko-KR" altLang="en-US" sz="2800" dirty="0" smtClean="0">
              <a:latin typeface="휴먼모음T" pitchFamily="18" charset="-127"/>
              <a:ea typeface="휴먼모음T" pitchFamily="18" charset="-127"/>
            </a:endParaRPr>
          </a:p>
          <a:p>
            <a:endParaRPr lang="ko-KR" altLang="en-US" sz="2800" dirty="0">
              <a:latin typeface="휴먼모음T" pitchFamily="18" charset="-127"/>
              <a:ea typeface="휴먼모음T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971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60648"/>
            <a:ext cx="4464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latin typeface="HY동녘B" pitchFamily="18" charset="-127"/>
                <a:ea typeface="HY동녘B" pitchFamily="18" charset="-127"/>
              </a:rPr>
              <a:t>1.</a:t>
            </a:r>
            <a:r>
              <a:rPr lang="ko-KR" altLang="en-US" sz="4400" dirty="0" smtClean="0">
                <a:latin typeface="HY동녘B" pitchFamily="18" charset="-127"/>
                <a:ea typeface="HY동녘B" pitchFamily="18" charset="-127"/>
              </a:rPr>
              <a:t>침엽수란</a:t>
            </a:r>
            <a:r>
              <a:rPr lang="en-US" altLang="ko-KR" sz="4400" dirty="0" smtClean="0">
                <a:latin typeface="HY동녘B" pitchFamily="18" charset="-127"/>
                <a:ea typeface="HY동녘B" pitchFamily="18" charset="-127"/>
              </a:rPr>
              <a:t>?</a:t>
            </a:r>
            <a:endParaRPr lang="ko-KR" altLang="en-US" sz="4400" dirty="0">
              <a:latin typeface="HY동녘B" pitchFamily="18" charset="-127"/>
              <a:ea typeface="HY동녘B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111" b="81481"/>
          <a:stretch/>
        </p:blipFill>
        <p:spPr>
          <a:xfrm>
            <a:off x="5295900" y="0"/>
            <a:ext cx="3848100" cy="1270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23340" l="5617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815" b="81667"/>
          <a:stretch/>
        </p:blipFill>
        <p:spPr>
          <a:xfrm rot="10800000">
            <a:off x="0" y="5600700"/>
            <a:ext cx="3873500" cy="1257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7544" y="1124744"/>
            <a:ext cx="842493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3200" dirty="0" smtClean="0">
                <a:latin typeface="HY동녘B" pitchFamily="18" charset="-127"/>
                <a:ea typeface="HY동녘B" pitchFamily="18" charset="-127"/>
              </a:rPr>
              <a:t> 대 장재를 얻기 용이하다</a:t>
            </a:r>
            <a:r>
              <a:rPr lang="en-US" altLang="ko-KR" sz="3200" dirty="0" smtClean="0">
                <a:latin typeface="HY동녘B" pitchFamily="18" charset="-127"/>
                <a:ea typeface="HY동녘B" pitchFamily="18" charset="-127"/>
              </a:rPr>
              <a:t>.(</a:t>
            </a:r>
            <a:r>
              <a:rPr lang="ko-KR" altLang="en-US" sz="3200" dirty="0" smtClean="0">
                <a:latin typeface="HY동녘B" pitchFamily="18" charset="-127"/>
                <a:ea typeface="HY동녘B" pitchFamily="18" charset="-127"/>
              </a:rPr>
              <a:t>수직으로 곧  게 자란다</a:t>
            </a:r>
            <a:r>
              <a:rPr lang="en-US" altLang="ko-KR" sz="3200" dirty="0" smtClean="0">
                <a:latin typeface="HY동녘B" pitchFamily="18" charset="-127"/>
                <a:ea typeface="HY동녘B" pitchFamily="18" charset="-127"/>
              </a:rPr>
              <a:t>)</a:t>
            </a:r>
          </a:p>
          <a:p>
            <a:pPr>
              <a:buFont typeface="Arial" pitchFamily="34" charset="0"/>
              <a:buChar char="•"/>
            </a:pPr>
            <a:endParaRPr lang="en-US" altLang="ko-KR" sz="3200" dirty="0" smtClean="0">
              <a:latin typeface="HY동녘B" pitchFamily="18" charset="-127"/>
              <a:ea typeface="HY동녘B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3200" dirty="0" smtClean="0">
                <a:latin typeface="HY동녘B" pitchFamily="18" charset="-127"/>
                <a:ea typeface="HY동녘B" pitchFamily="18" charset="-127"/>
              </a:rPr>
              <a:t> </a:t>
            </a:r>
            <a:r>
              <a:rPr lang="ko-KR" altLang="en-US" sz="3200" dirty="0" err="1" smtClean="0">
                <a:latin typeface="HY동녘B" pitchFamily="18" charset="-127"/>
                <a:ea typeface="HY동녘B" pitchFamily="18" charset="-127"/>
              </a:rPr>
              <a:t>벌목후</a:t>
            </a:r>
            <a:r>
              <a:rPr lang="ko-KR" altLang="en-US" sz="3200" dirty="0" smtClean="0">
                <a:latin typeface="HY동녘B" pitchFamily="18" charset="-127"/>
                <a:ea typeface="HY동녘B" pitchFamily="18" charset="-127"/>
              </a:rPr>
              <a:t> 건조가 빠르다</a:t>
            </a:r>
            <a:r>
              <a:rPr lang="en-US" altLang="ko-KR" sz="3200" dirty="0" smtClean="0">
                <a:latin typeface="HY동녘B" pitchFamily="18" charset="-127"/>
                <a:ea typeface="HY동녘B" pitchFamily="18" charset="-127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altLang="ko-KR" sz="3200" dirty="0" smtClean="0">
              <a:latin typeface="HY동녘B" pitchFamily="18" charset="-127"/>
              <a:ea typeface="HY동녘B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3200" dirty="0" smtClean="0">
                <a:latin typeface="HY동녘B" pitchFamily="18" charset="-127"/>
                <a:ea typeface="HY동녘B" pitchFamily="18" charset="-127"/>
              </a:rPr>
              <a:t> 수액의 점도가 높아 부패가 잘되지 않는다</a:t>
            </a:r>
            <a:r>
              <a:rPr lang="en-US" altLang="ko-KR" sz="3200" dirty="0" smtClean="0">
                <a:latin typeface="HY동녘B" pitchFamily="18" charset="-127"/>
                <a:ea typeface="HY동녘B" pitchFamily="18" charset="-127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altLang="ko-KR" sz="3200" dirty="0" smtClean="0">
              <a:latin typeface="HY동녘B" pitchFamily="18" charset="-127"/>
              <a:ea typeface="HY동녘B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3200" dirty="0" smtClean="0">
                <a:latin typeface="HY동녘B" pitchFamily="18" charset="-127"/>
                <a:ea typeface="HY동녘B" pitchFamily="18" charset="-127"/>
              </a:rPr>
              <a:t>나무마다 독특한 향기가 있다</a:t>
            </a:r>
            <a:r>
              <a:rPr lang="en-US" altLang="ko-KR" sz="3200" dirty="0" smtClean="0">
                <a:latin typeface="HY동녘B" pitchFamily="18" charset="-127"/>
                <a:ea typeface="HY동녘B" pitchFamily="18" charset="-127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altLang="ko-KR" sz="3200" dirty="0" smtClean="0">
              <a:latin typeface="HY동녘B" pitchFamily="18" charset="-127"/>
              <a:ea typeface="HY동녘B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3200" dirty="0" smtClean="0">
                <a:latin typeface="HY동녘B" pitchFamily="18" charset="-127"/>
                <a:ea typeface="HY동녘B" pitchFamily="18" charset="-127"/>
              </a:rPr>
              <a:t>춘재와 </a:t>
            </a:r>
            <a:r>
              <a:rPr lang="ko-KR" altLang="en-US" sz="3200" dirty="0" err="1" smtClean="0">
                <a:latin typeface="HY동녘B" pitchFamily="18" charset="-127"/>
                <a:ea typeface="HY동녘B" pitchFamily="18" charset="-127"/>
              </a:rPr>
              <a:t>추재</a:t>
            </a:r>
            <a:r>
              <a:rPr lang="ko-KR" altLang="en-US" sz="3200" dirty="0" smtClean="0">
                <a:latin typeface="HY동녘B" pitchFamily="18" charset="-127"/>
                <a:ea typeface="HY동녘B" pitchFamily="18" charset="-127"/>
              </a:rPr>
              <a:t> 구분이 </a:t>
            </a:r>
            <a:r>
              <a:rPr lang="ko-KR" altLang="en-US" sz="3200" dirty="0" err="1" smtClean="0">
                <a:latin typeface="HY동녘B" pitchFamily="18" charset="-127"/>
                <a:ea typeface="HY동녘B" pitchFamily="18" charset="-127"/>
              </a:rPr>
              <a:t>뚜렷다하</a:t>
            </a:r>
            <a:r>
              <a:rPr lang="en-US" altLang="ko-KR" sz="3200" dirty="0" smtClean="0">
                <a:latin typeface="HY동녘B" pitchFamily="18" charset="-127"/>
                <a:ea typeface="HY동녘B" pitchFamily="18" charset="-127"/>
              </a:rPr>
              <a:t>.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A4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251520" y="332656"/>
            <a:ext cx="8568952" cy="6192688"/>
          </a:xfrm>
          <a:prstGeom prst="roundRect">
            <a:avLst>
              <a:gd name="adj" fmla="val 55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00034" y="642918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err="1" smtClean="0">
                <a:latin typeface="휴먼모음T" pitchFamily="18" charset="-127"/>
                <a:ea typeface="휴먼모음T" pitchFamily="18" charset="-127"/>
              </a:rPr>
              <a:t>더글라스퍼</a:t>
            </a:r>
            <a:r>
              <a:rPr lang="ko-KR" altLang="en-US" sz="40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latin typeface="휴먼모음T" pitchFamily="18" charset="-127"/>
                <a:ea typeface="휴먼모음T" pitchFamily="18" charset="-127"/>
              </a:rPr>
              <a:t>(Douglas Fir)</a:t>
            </a:r>
          </a:p>
        </p:txBody>
      </p:sp>
      <p:pic>
        <p:nvPicPr>
          <p:cNvPr id="4" name="그림 3" descr="더글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785926"/>
            <a:ext cx="3571900" cy="4000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43372" y="1571612"/>
            <a:ext cx="44291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3600" b="1" dirty="0" smtClean="0"/>
              <a:t>가장 견고한 목재</a:t>
            </a:r>
            <a:endParaRPr lang="en-US" altLang="ko-KR" sz="3600" b="1" dirty="0" smtClean="0"/>
          </a:p>
          <a:p>
            <a:pPr>
              <a:buFont typeface="Arial" pitchFamily="34" charset="0"/>
              <a:buChar char="•"/>
            </a:pPr>
            <a:r>
              <a:rPr lang="ko-KR" altLang="en-US" sz="3600" b="1" dirty="0" smtClean="0"/>
              <a:t>결은 직선</a:t>
            </a:r>
            <a:endParaRPr lang="en-US" altLang="ko-KR" sz="3600" b="1" dirty="0" smtClean="0"/>
          </a:p>
          <a:p>
            <a:pPr>
              <a:buFont typeface="Arial" pitchFamily="34" charset="0"/>
              <a:buChar char="•"/>
            </a:pPr>
            <a:r>
              <a:rPr lang="ko-KR" altLang="en-US" sz="3600" b="1" dirty="0" smtClean="0"/>
              <a:t>건축 자재로 널리        </a:t>
            </a:r>
            <a:endParaRPr lang="en-US" altLang="ko-KR" sz="3600" b="1" dirty="0" smtClean="0"/>
          </a:p>
          <a:p>
            <a:r>
              <a:rPr lang="en-US" altLang="ko-KR" sz="3600" b="1" dirty="0" smtClean="0"/>
              <a:t> </a:t>
            </a:r>
            <a:r>
              <a:rPr lang="ko-KR" altLang="en-US" sz="3600" b="1" dirty="0" smtClean="0"/>
              <a:t>사용됨</a:t>
            </a:r>
            <a:endParaRPr lang="en-US" altLang="ko-KR" sz="3600" b="1" dirty="0" smtClean="0"/>
          </a:p>
          <a:p>
            <a:r>
              <a:rPr lang="ko-KR" altLang="en-US" sz="3600" b="1" dirty="0" smtClean="0"/>
              <a:t> </a:t>
            </a:r>
            <a:endParaRPr lang="en-US" altLang="ko-KR" sz="3600" b="1" dirty="0" smtClean="0"/>
          </a:p>
          <a:p>
            <a:r>
              <a:rPr lang="ko-KR" altLang="en-US" sz="3200" dirty="0" smtClean="0"/>
              <a:t>* 용도</a:t>
            </a:r>
            <a:r>
              <a:rPr lang="en-US" altLang="ko-KR" sz="3200" dirty="0" smtClean="0"/>
              <a:t>: </a:t>
            </a:r>
            <a:r>
              <a:rPr lang="ko-KR" altLang="en-US" sz="3200" dirty="0" smtClean="0"/>
              <a:t>건축재</a:t>
            </a:r>
            <a:r>
              <a:rPr lang="en-US" altLang="ko-KR" sz="3200" dirty="0" smtClean="0"/>
              <a:t>, </a:t>
            </a:r>
            <a:r>
              <a:rPr lang="ko-KR" altLang="en-US" sz="3200" dirty="0" smtClean="0"/>
              <a:t>합판</a:t>
            </a:r>
            <a:r>
              <a:rPr lang="en-US" altLang="ko-KR" sz="3200" dirty="0" smtClean="0"/>
              <a:t>, </a:t>
            </a:r>
            <a:r>
              <a:rPr lang="ko-KR" altLang="en-US" sz="3200" dirty="0" smtClean="0"/>
              <a:t>내부 장식용</a:t>
            </a:r>
            <a:r>
              <a:rPr lang="en-US" altLang="ko-KR" sz="3200" dirty="0" smtClean="0"/>
              <a:t>, </a:t>
            </a:r>
            <a:r>
              <a:rPr lang="ko-KR" altLang="en-US" sz="3200" dirty="0" smtClean="0"/>
              <a:t>캐비닛</a:t>
            </a:r>
            <a:r>
              <a:rPr lang="en-US" altLang="ko-KR" sz="3200" dirty="0" smtClean="0"/>
              <a:t>, </a:t>
            </a:r>
            <a:r>
              <a:rPr lang="ko-KR" altLang="en-US" sz="3200" dirty="0" err="1" smtClean="0"/>
              <a:t>파렛트</a:t>
            </a:r>
            <a:r>
              <a:rPr lang="en-US" altLang="ko-KR" sz="3200" dirty="0" smtClean="0"/>
              <a:t>, </a:t>
            </a:r>
            <a:r>
              <a:rPr lang="ko-KR" altLang="en-US" sz="3200" dirty="0" smtClean="0"/>
              <a:t>상자</a:t>
            </a:r>
            <a:r>
              <a:rPr lang="en-US" altLang="ko-KR" sz="3200" dirty="0" smtClean="0"/>
              <a:t>, </a:t>
            </a:r>
            <a:r>
              <a:rPr lang="ko-KR" altLang="en-US" sz="3200" dirty="0" err="1" smtClean="0"/>
              <a:t>마루용재등</a:t>
            </a:r>
            <a:endParaRPr lang="ko-KR" altLang="en-US" sz="3600" dirty="0" smtClean="0"/>
          </a:p>
        </p:txBody>
      </p:sp>
    </p:spTree>
    <p:extLst>
      <p:ext uri="{BB962C8B-B14F-4D97-AF65-F5344CB8AC3E}">
        <p14:creationId xmlns="" xmlns:p14="http://schemas.microsoft.com/office/powerpoint/2010/main" val="37790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554</Words>
  <Application>Microsoft Office PowerPoint</Application>
  <PresentationFormat>화면 슬라이드 쇼(4:3)</PresentationFormat>
  <Paragraphs>147</Paragraphs>
  <Slides>21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Office 테마</vt:lpstr>
      <vt:lpstr>슬라이드 1</vt:lpstr>
      <vt:lpstr>슬라이드 2</vt:lpstr>
      <vt:lpstr>목재건축</vt:lpstr>
      <vt:lpstr>슬라이드 4</vt:lpstr>
      <vt:lpstr>목재의 장점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Xnote</dc:creator>
  <cp:lastModifiedBy>MSI-PH67S</cp:lastModifiedBy>
  <cp:revision>34</cp:revision>
  <dcterms:created xsi:type="dcterms:W3CDTF">2011-07-02T01:25:55Z</dcterms:created>
  <dcterms:modified xsi:type="dcterms:W3CDTF">2012-05-28T13:23:34Z</dcterms:modified>
</cp:coreProperties>
</file>