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15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70" r:id="rId11"/>
    <p:sldId id="271" r:id="rId12"/>
    <p:sldId id="272" r:id="rId13"/>
    <p:sldId id="273" r:id="rId14"/>
  </p:sldIdLst>
  <p:sldSz cx="10693400" cy="7561263"/>
  <p:notesSz cx="6858000" cy="9144000"/>
  <p:defaultTextStyle>
    <a:defPPr>
      <a:defRPr lang="ko-KR"/>
    </a:defPPr>
    <a:lvl1pPr marL="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AC38"/>
    <a:srgbClr val="F8B5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825" autoAdjust="0"/>
    <p:restoredTop sz="91899" autoAdjust="0"/>
  </p:normalViewPr>
  <p:slideViewPr>
    <p:cSldViewPr>
      <p:cViewPr>
        <p:scale>
          <a:sx n="90" d="100"/>
          <a:sy n="90" d="100"/>
        </p:scale>
        <p:origin x="-726" y="246"/>
      </p:cViewPr>
      <p:guideLst>
        <p:guide orient="horz" pos="2382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8B0D8F-983C-4DD6-AE61-DECDF791379B}" type="datetimeFigureOut">
              <a:rPr lang="ko-KR" altLang="en-US" smtClean="0"/>
              <a:t>2012-05-22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DE3D-3287-409F-8640-D0514DCBB5AD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200" dirty="0" smtClean="0">
                <a:solidFill>
                  <a:srgbClr val="000000"/>
                </a:solidFill>
                <a:latin typeface="바탕"/>
              </a:rPr>
              <a:t>우리 나라 제지산업의 생산성 향상 방안</a:t>
            </a:r>
          </a:p>
          <a:p>
            <a:pPr marL="0" marR="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200" dirty="0" smtClean="0">
                <a:solidFill>
                  <a:srgbClr val="000000"/>
                </a:solidFill>
                <a:latin typeface="바탕"/>
              </a:rPr>
              <a:t>①생산설비의 현대화</a:t>
            </a:r>
          </a:p>
          <a:p>
            <a:pPr marL="0" marR="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200" dirty="0" smtClean="0">
                <a:solidFill>
                  <a:srgbClr val="000000"/>
                </a:solidFill>
                <a:latin typeface="바탕"/>
              </a:rPr>
              <a:t>②불량률 감소</a:t>
            </a:r>
          </a:p>
          <a:p>
            <a:pPr marL="0" marR="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200" dirty="0" smtClean="0">
                <a:solidFill>
                  <a:srgbClr val="000000"/>
                </a:solidFill>
                <a:latin typeface="바탕"/>
              </a:rPr>
              <a:t>③제조 설비 규모의 적정화</a:t>
            </a:r>
          </a:p>
          <a:p>
            <a:pPr marL="0" marR="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200" dirty="0" smtClean="0">
                <a:solidFill>
                  <a:srgbClr val="000000"/>
                </a:solidFill>
                <a:latin typeface="바탕"/>
              </a:rPr>
              <a:t>④종합물류시스템 정착</a:t>
            </a:r>
          </a:p>
          <a:p>
            <a:pPr marL="0" marR="0"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200" dirty="0" smtClean="0">
                <a:solidFill>
                  <a:srgbClr val="000000"/>
                </a:solidFill>
                <a:latin typeface="바탕"/>
              </a:rPr>
              <a:t>⑤펄프와 제지사업의 수직적 통합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CFDE3D-3287-409F-8640-D0514DCBB5AD}" type="slidenum">
              <a:rPr lang="ko-KR" altLang="en-US" smtClean="0"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1" y="0"/>
            <a:ext cx="10693399" cy="566205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3699978"/>
            <a:ext cx="9445837" cy="1844948"/>
          </a:xfrm>
        </p:spPr>
        <p:txBody>
          <a:bodyPr vert="horz" lIns="104306" tIns="0" rIns="52153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54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02005" y="2016337"/>
            <a:ext cx="9445837" cy="1653396"/>
          </a:xfrm>
        </p:spPr>
        <p:txBody>
          <a:bodyPr lIns="135597" tIns="0" rIns="52153" bIns="0" anchor="b"/>
          <a:lstStyle>
            <a:lvl1pPr marL="0" indent="0" algn="l">
              <a:buNone/>
              <a:defRPr sz="2300">
                <a:solidFill>
                  <a:srgbClr val="FFFFFF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5/21/2012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654226"/>
            <a:ext cx="10693400" cy="5040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7717070" y="0"/>
            <a:ext cx="53467" cy="7561263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7774101" y="0"/>
            <a:ext cx="2940686" cy="75612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930938" y="302804"/>
            <a:ext cx="2227792" cy="6451578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36057"/>
            <a:ext cx="7039822" cy="6451578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88032" y="7031445"/>
            <a:ext cx="4486461" cy="402567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/>
          <p:nvPr userDrawn="1"/>
        </p:nvSpPr>
        <p:spPr>
          <a:xfrm>
            <a:off x="360000" y="6227002"/>
            <a:ext cx="6120000" cy="360000"/>
          </a:xfrm>
          <a:prstGeom prst="rect">
            <a:avLst/>
          </a:prstGeom>
          <a:solidFill>
            <a:srgbClr val="F8B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 userDrawn="1"/>
        </p:nvSpPr>
        <p:spPr>
          <a:xfrm>
            <a:off x="360000" y="6588000"/>
            <a:ext cx="3240000" cy="540000"/>
          </a:xfrm>
          <a:prstGeom prst="rect">
            <a:avLst/>
          </a:prstGeom>
          <a:solidFill>
            <a:srgbClr val="F8B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359999" y="5861873"/>
            <a:ext cx="6118603" cy="36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500"/>
              </a:lnSpc>
              <a:buNone/>
              <a:defRPr sz="5200" spc="-150" baseline="0">
                <a:solidFill>
                  <a:srgbClr val="F8B500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ko-KR" altLang="en-US" dirty="0" smtClean="0"/>
              <a:t>신상품 명</a:t>
            </a:r>
            <a:endParaRPr lang="ko-KR" altLang="en-US" dirty="0"/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5" hasCustomPrompt="1"/>
          </p:nvPr>
        </p:nvSpPr>
        <p:spPr>
          <a:xfrm>
            <a:off x="359999" y="215999"/>
            <a:ext cx="1620000" cy="1440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>
                <a:solidFill>
                  <a:srgbClr val="F8B500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en-US" altLang="ko-KR" dirty="0" smtClean="0"/>
              <a:t>New Product. Proposal.</a:t>
            </a:r>
            <a:endParaRPr lang="ko-KR" altLang="en-US" dirty="0"/>
          </a:p>
        </p:txBody>
      </p:sp>
      <p:sp>
        <p:nvSpPr>
          <p:cNvPr id="22" name="그림 개체 틀 21" descr="그림"/>
          <p:cNvSpPr>
            <a:spLocks noGrp="1"/>
          </p:cNvSpPr>
          <p:nvPr>
            <p:ph type="pic" sz="quarter" idx="16"/>
          </p:nvPr>
        </p:nvSpPr>
        <p:spPr>
          <a:xfrm>
            <a:off x="360000" y="360000"/>
            <a:ext cx="2160000" cy="14400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700">
                <a:solidFill>
                  <a:srgbClr val="F8B500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r>
              <a:rPr lang="ko-KR" altLang="en-US" dirty="0" smtClean="0"/>
              <a:t>그림</a:t>
            </a:r>
            <a:endParaRPr lang="ko-KR" altLang="en-US" dirty="0"/>
          </a:p>
        </p:txBody>
      </p:sp>
      <p:sp>
        <p:nvSpPr>
          <p:cNvPr id="23" name="그림 개체 틀 21" descr="그림"/>
          <p:cNvSpPr>
            <a:spLocks noGrp="1"/>
          </p:cNvSpPr>
          <p:nvPr>
            <p:ph type="pic" sz="quarter" idx="17"/>
          </p:nvPr>
        </p:nvSpPr>
        <p:spPr>
          <a:xfrm>
            <a:off x="2520000" y="360000"/>
            <a:ext cx="2160000" cy="20880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700">
                <a:solidFill>
                  <a:srgbClr val="F8B500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r>
              <a:rPr lang="ko-KR" altLang="en-US" dirty="0" smtClean="0"/>
              <a:t>그림</a:t>
            </a:r>
            <a:endParaRPr lang="ko-KR" altLang="en-US" dirty="0"/>
          </a:p>
        </p:txBody>
      </p:sp>
      <p:sp>
        <p:nvSpPr>
          <p:cNvPr id="24" name="그림 개체 틀 21" descr="그림"/>
          <p:cNvSpPr>
            <a:spLocks noGrp="1"/>
          </p:cNvSpPr>
          <p:nvPr>
            <p:ph type="pic" sz="quarter" idx="18"/>
          </p:nvPr>
        </p:nvSpPr>
        <p:spPr>
          <a:xfrm>
            <a:off x="4680000" y="360000"/>
            <a:ext cx="2160000" cy="12960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700">
                <a:solidFill>
                  <a:srgbClr val="F8B500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r>
              <a:rPr lang="ko-KR" altLang="en-US" dirty="0" smtClean="0"/>
              <a:t>그림</a:t>
            </a:r>
            <a:endParaRPr lang="ko-KR" altLang="en-US" dirty="0"/>
          </a:p>
        </p:txBody>
      </p:sp>
      <p:sp>
        <p:nvSpPr>
          <p:cNvPr id="25" name="그림 개체 틀 21" descr="그림"/>
          <p:cNvSpPr>
            <a:spLocks noGrp="1"/>
          </p:cNvSpPr>
          <p:nvPr>
            <p:ph type="pic" sz="quarter" idx="19"/>
          </p:nvPr>
        </p:nvSpPr>
        <p:spPr>
          <a:xfrm>
            <a:off x="6840000" y="360000"/>
            <a:ext cx="2160000" cy="15840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700">
                <a:solidFill>
                  <a:srgbClr val="F8B500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r>
              <a:rPr lang="ko-KR" altLang="en-US" dirty="0" smtClean="0"/>
              <a:t>그림</a:t>
            </a:r>
            <a:endParaRPr lang="ko-KR" altLang="en-US" dirty="0"/>
          </a:p>
        </p:txBody>
      </p:sp>
      <p:sp>
        <p:nvSpPr>
          <p:cNvPr id="26" name="그림 개체 틀 21" descr="그림"/>
          <p:cNvSpPr>
            <a:spLocks noGrp="1"/>
          </p:cNvSpPr>
          <p:nvPr>
            <p:ph type="pic" sz="quarter" idx="20"/>
          </p:nvPr>
        </p:nvSpPr>
        <p:spPr>
          <a:xfrm>
            <a:off x="360000" y="3204000"/>
            <a:ext cx="1800000" cy="14400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700">
                <a:solidFill>
                  <a:srgbClr val="F8B500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r>
              <a:rPr lang="ko-KR" altLang="en-US" dirty="0" smtClean="0"/>
              <a:t>그림</a:t>
            </a:r>
            <a:endParaRPr lang="ko-KR" altLang="en-US" dirty="0"/>
          </a:p>
        </p:txBody>
      </p:sp>
      <p:sp>
        <p:nvSpPr>
          <p:cNvPr id="27" name="그림 개체 틀 21" descr="그림"/>
          <p:cNvSpPr>
            <a:spLocks noGrp="1"/>
          </p:cNvSpPr>
          <p:nvPr>
            <p:ph type="pic" sz="quarter" idx="21"/>
          </p:nvPr>
        </p:nvSpPr>
        <p:spPr>
          <a:xfrm>
            <a:off x="2160000" y="3204000"/>
            <a:ext cx="2520000" cy="24480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700">
                <a:solidFill>
                  <a:srgbClr val="F8B500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r>
              <a:rPr lang="ko-KR" altLang="en-US" dirty="0" smtClean="0"/>
              <a:t>그림</a:t>
            </a:r>
            <a:endParaRPr lang="ko-KR" altLang="en-US" dirty="0"/>
          </a:p>
        </p:txBody>
      </p:sp>
      <p:sp>
        <p:nvSpPr>
          <p:cNvPr id="28" name="그림 개체 틀 21" descr="그림"/>
          <p:cNvSpPr>
            <a:spLocks noGrp="1"/>
          </p:cNvSpPr>
          <p:nvPr>
            <p:ph type="pic" sz="quarter" idx="22"/>
          </p:nvPr>
        </p:nvSpPr>
        <p:spPr>
          <a:xfrm>
            <a:off x="4680000" y="3204000"/>
            <a:ext cx="2880000" cy="14400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700">
                <a:solidFill>
                  <a:srgbClr val="F8B500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r>
              <a:rPr lang="ko-KR" altLang="en-US" dirty="0" smtClean="0"/>
              <a:t>그림</a:t>
            </a:r>
            <a:endParaRPr lang="ko-KR" altLang="en-US" dirty="0"/>
          </a:p>
        </p:txBody>
      </p:sp>
      <p:sp>
        <p:nvSpPr>
          <p:cNvPr id="29" name="그림 개체 틀 21" descr="그림"/>
          <p:cNvSpPr>
            <a:spLocks noGrp="1"/>
          </p:cNvSpPr>
          <p:nvPr>
            <p:ph type="pic" sz="quarter" idx="23"/>
          </p:nvPr>
        </p:nvSpPr>
        <p:spPr>
          <a:xfrm>
            <a:off x="7560000" y="3204000"/>
            <a:ext cx="2772000" cy="18000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700">
                <a:solidFill>
                  <a:srgbClr val="F8B500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r>
              <a:rPr lang="ko-KR" altLang="en-US" dirty="0" smtClean="0"/>
              <a:t>그림</a:t>
            </a:r>
            <a:endParaRPr lang="ko-KR" altLang="en-US" dirty="0"/>
          </a:p>
        </p:txBody>
      </p:sp>
      <p:sp>
        <p:nvSpPr>
          <p:cNvPr id="11" name="텍스트 개체 틀 8"/>
          <p:cNvSpPr>
            <a:spLocks noGrp="1"/>
          </p:cNvSpPr>
          <p:nvPr>
            <p:ph type="body" sz="quarter" idx="12" hasCustomPrompt="1"/>
          </p:nvPr>
        </p:nvSpPr>
        <p:spPr>
          <a:xfrm>
            <a:off x="6149986" y="4876020"/>
            <a:ext cx="4500000" cy="985851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500"/>
              </a:lnSpc>
              <a:buNone/>
              <a:defRPr sz="4200" spc="-150">
                <a:solidFill>
                  <a:srgbClr val="23AC38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ko-KR" altLang="en-US" dirty="0" smtClean="0"/>
              <a:t>문서제목</a:t>
            </a:r>
            <a:endParaRPr lang="ko-KR" altLang="en-US" dirty="0"/>
          </a:p>
        </p:txBody>
      </p:sp>
      <p:sp>
        <p:nvSpPr>
          <p:cNvPr id="10" name="텍스트 개체 틀 8"/>
          <p:cNvSpPr>
            <a:spLocks noGrp="1"/>
          </p:cNvSpPr>
          <p:nvPr>
            <p:ph type="body" sz="quarter" idx="11" hasCustomPrompt="1"/>
          </p:nvPr>
        </p:nvSpPr>
        <p:spPr>
          <a:xfrm>
            <a:off x="6170697" y="2758266"/>
            <a:ext cx="4500000" cy="438157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500"/>
              </a:lnSpc>
              <a:buNone/>
              <a:defRPr sz="4200" spc="-150">
                <a:solidFill>
                  <a:srgbClr val="23AC38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ko-KR" altLang="en-US" dirty="0" smtClean="0"/>
              <a:t>설명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2758267"/>
            <a:ext cx="4680000" cy="438156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500"/>
              </a:lnSpc>
              <a:buNone/>
              <a:defRPr sz="4200" spc="-150">
                <a:solidFill>
                  <a:srgbClr val="23AC38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ko-KR" altLang="en-US" dirty="0" smtClean="0"/>
              <a:t>설명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6300000"/>
            <a:ext cx="3168000" cy="29213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 baseline="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ko-KR" altLang="en-US" dirty="0" smtClean="0"/>
              <a:t>날짜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소속부서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작성자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직선 연결선 16"/>
          <p:cNvCxnSpPr/>
          <p:nvPr userDrawn="1"/>
        </p:nvCxnSpPr>
        <p:spPr>
          <a:xfrm>
            <a:off x="3150000" y="1656000"/>
            <a:ext cx="1260000" cy="1588"/>
          </a:xfrm>
          <a:prstGeom prst="line">
            <a:avLst/>
          </a:prstGeom>
          <a:ln w="12700">
            <a:solidFill>
              <a:srgbClr val="23AC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 userDrawn="1"/>
        </p:nvCxnSpPr>
        <p:spPr>
          <a:xfrm>
            <a:off x="3150000" y="3250800"/>
            <a:ext cx="1260000" cy="1588"/>
          </a:xfrm>
          <a:prstGeom prst="line">
            <a:avLst/>
          </a:prstGeom>
          <a:ln w="12700">
            <a:solidFill>
              <a:srgbClr val="23AC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 userDrawn="1"/>
        </p:nvCxnSpPr>
        <p:spPr>
          <a:xfrm>
            <a:off x="3150000" y="4834800"/>
            <a:ext cx="1260000" cy="1588"/>
          </a:xfrm>
          <a:prstGeom prst="line">
            <a:avLst/>
          </a:prstGeom>
          <a:ln w="12700">
            <a:solidFill>
              <a:srgbClr val="23AC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 userDrawn="1"/>
        </p:nvCxnSpPr>
        <p:spPr>
          <a:xfrm>
            <a:off x="8593200" y="1656000"/>
            <a:ext cx="1260000" cy="1588"/>
          </a:xfrm>
          <a:prstGeom prst="line">
            <a:avLst/>
          </a:prstGeom>
          <a:ln w="12700">
            <a:solidFill>
              <a:srgbClr val="23AC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 userDrawn="1"/>
        </p:nvCxnSpPr>
        <p:spPr>
          <a:xfrm>
            <a:off x="8593200" y="3790800"/>
            <a:ext cx="1260000" cy="1588"/>
          </a:xfrm>
          <a:prstGeom prst="line">
            <a:avLst/>
          </a:prstGeom>
          <a:ln w="12700">
            <a:solidFill>
              <a:srgbClr val="23AC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 userDrawn="1"/>
        </p:nvCxnSpPr>
        <p:spPr>
          <a:xfrm>
            <a:off x="4140000" y="504000"/>
            <a:ext cx="5580000" cy="1588"/>
          </a:xfrm>
          <a:prstGeom prst="line">
            <a:avLst/>
          </a:prstGeom>
          <a:ln w="6350">
            <a:solidFill>
              <a:srgbClr val="F8B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360000" y="1008000"/>
            <a:ext cx="1643085" cy="4311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3200"/>
              </a:lnSpc>
            </a:pPr>
            <a:r>
              <a:rPr lang="ko-KR" altLang="en-US" sz="4000" dirty="0" smtClean="0">
                <a:solidFill>
                  <a:srgbClr val="F8B500"/>
                </a:solidFill>
                <a:latin typeface="나눔명조" pitchFamily="18" charset="-127"/>
                <a:ea typeface="나눔명조" pitchFamily="18" charset="-127"/>
              </a:rPr>
              <a:t>목차</a:t>
            </a:r>
            <a:r>
              <a:rPr lang="en-US" altLang="ko-KR" sz="4000" dirty="0" smtClean="0">
                <a:solidFill>
                  <a:srgbClr val="F8B500"/>
                </a:solidFill>
                <a:latin typeface="나눔명조" pitchFamily="18" charset="-127"/>
                <a:ea typeface="나눔명조" pitchFamily="18" charset="-127"/>
              </a:rPr>
              <a:t>:</a:t>
            </a:r>
            <a:endParaRPr lang="ko-KR" altLang="en-US" sz="4000" dirty="0">
              <a:solidFill>
                <a:srgbClr val="F8B500"/>
              </a:solidFill>
              <a:latin typeface="나눔명조" pitchFamily="18" charset="-127"/>
              <a:ea typeface="나눔명조" pitchFamily="18" charset="-127"/>
            </a:endParaRPr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0" hasCustomPrompt="1"/>
          </p:nvPr>
        </p:nvSpPr>
        <p:spPr>
          <a:xfrm>
            <a:off x="359999" y="1548000"/>
            <a:ext cx="4512032" cy="4680000"/>
          </a:xfrm>
          <a:prstGeom prst="rect">
            <a:avLst/>
          </a:prstGeom>
        </p:spPr>
        <p:txBody>
          <a:bodyPr lIns="0" tIns="0" rIns="0" bIns="0"/>
          <a:lstStyle>
            <a:lvl1pPr marL="742950" indent="-742950">
              <a:lnSpc>
                <a:spcPts val="3200"/>
              </a:lnSpc>
              <a:buNone/>
              <a:defRPr sz="4000" spc="-150" baseline="0">
                <a:solidFill>
                  <a:srgbClr val="23AC38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ko-KR" altLang="en-US" dirty="0" smtClean="0"/>
              <a:t>목차</a:t>
            </a:r>
            <a:endParaRPr lang="en-US" altLang="ko-KR" dirty="0" smtClean="0"/>
          </a:p>
          <a:p>
            <a:pPr lvl="0"/>
            <a:endParaRPr lang="en-US" altLang="ko-KR" dirty="0" smtClean="0"/>
          </a:p>
          <a:p>
            <a:pPr lvl="0"/>
            <a:endParaRPr lang="en-US" altLang="ko-KR" dirty="0" smtClean="0"/>
          </a:p>
          <a:p>
            <a:pPr lvl="0"/>
            <a:r>
              <a:rPr lang="ko-KR" altLang="en-US" dirty="0" smtClean="0"/>
              <a:t>목차</a:t>
            </a:r>
            <a:endParaRPr lang="en-US" altLang="ko-KR" dirty="0" smtClean="0"/>
          </a:p>
          <a:p>
            <a:pPr lvl="0"/>
            <a:endParaRPr lang="en-US" altLang="ko-KR" dirty="0" smtClean="0"/>
          </a:p>
          <a:p>
            <a:pPr lvl="0"/>
            <a:endParaRPr lang="en-US" altLang="ko-KR" dirty="0" smtClean="0"/>
          </a:p>
          <a:p>
            <a:pPr lvl="0"/>
            <a:r>
              <a:rPr lang="ko-KR" altLang="en-US" dirty="0" smtClean="0"/>
              <a:t>목차</a:t>
            </a:r>
            <a:endParaRPr lang="en-US" altLang="ko-KR" dirty="0" smtClean="0"/>
          </a:p>
        </p:txBody>
      </p:sp>
      <p:sp>
        <p:nvSpPr>
          <p:cNvPr id="6" name="텍스트 개체 틀 11"/>
          <p:cNvSpPr>
            <a:spLocks noGrp="1"/>
          </p:cNvSpPr>
          <p:nvPr>
            <p:ph type="body" sz="quarter" idx="11" hasCustomPrompt="1"/>
          </p:nvPr>
        </p:nvSpPr>
        <p:spPr>
          <a:xfrm>
            <a:off x="5340364" y="1548000"/>
            <a:ext cx="4500000" cy="468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200"/>
              </a:lnSpc>
              <a:buNone/>
              <a:defRPr sz="4000" spc="-150">
                <a:solidFill>
                  <a:srgbClr val="23AC38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ko-KR" altLang="en-US" dirty="0" smtClean="0"/>
              <a:t>목차</a:t>
            </a:r>
            <a:endParaRPr lang="en-US" altLang="ko-KR" dirty="0" smtClean="0"/>
          </a:p>
          <a:p>
            <a:pPr lvl="0"/>
            <a:endParaRPr lang="en-US" altLang="ko-KR" dirty="0" smtClean="0"/>
          </a:p>
          <a:p>
            <a:pPr lvl="0"/>
            <a:endParaRPr lang="en-US" altLang="ko-KR" dirty="0" smtClean="0"/>
          </a:p>
          <a:p>
            <a:pPr lvl="0"/>
            <a:endParaRPr lang="en-US" altLang="ko-KR" dirty="0" smtClean="0"/>
          </a:p>
          <a:p>
            <a:pPr lvl="0"/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7" name="텍스트 개체 틀 11"/>
          <p:cNvSpPr>
            <a:spLocks noGrp="1"/>
          </p:cNvSpPr>
          <p:nvPr>
            <p:ph type="body" sz="quarter" idx="12" hasCustomPrompt="1"/>
          </p:nvPr>
        </p:nvSpPr>
        <p:spPr>
          <a:xfrm>
            <a:off x="3522031" y="1548000"/>
            <a:ext cx="1350000" cy="468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200"/>
              </a:lnSpc>
              <a:buNone/>
              <a:defRPr sz="4000" spc="-150">
                <a:solidFill>
                  <a:srgbClr val="F8B500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en-US" altLang="ko-KR" dirty="0" smtClean="0"/>
              <a:t>01</a:t>
            </a:r>
          </a:p>
          <a:p>
            <a:pPr lvl="0"/>
            <a:endParaRPr lang="en-US" altLang="ko-KR" dirty="0" smtClean="0"/>
          </a:p>
          <a:p>
            <a:pPr lvl="0"/>
            <a:endParaRPr lang="en-US" altLang="ko-KR" dirty="0" smtClean="0"/>
          </a:p>
          <a:p>
            <a:pPr lvl="0"/>
            <a:r>
              <a:rPr lang="en-US" altLang="ko-KR" dirty="0" smtClean="0"/>
              <a:t>02</a:t>
            </a:r>
          </a:p>
          <a:p>
            <a:pPr lvl="0"/>
            <a:endParaRPr lang="en-US" altLang="ko-KR" dirty="0" smtClean="0"/>
          </a:p>
          <a:p>
            <a:pPr lvl="0"/>
            <a:endParaRPr lang="en-US" altLang="ko-KR" dirty="0" smtClean="0"/>
          </a:p>
          <a:p>
            <a:pPr lvl="0"/>
            <a:r>
              <a:rPr lang="en-US" altLang="ko-KR" dirty="0" smtClean="0"/>
              <a:t>03</a:t>
            </a:r>
            <a:endParaRPr lang="ko-KR" altLang="en-US" dirty="0"/>
          </a:p>
        </p:txBody>
      </p:sp>
      <p:sp>
        <p:nvSpPr>
          <p:cNvPr id="11" name="텍스트 개체 틀 11"/>
          <p:cNvSpPr>
            <a:spLocks noGrp="1"/>
          </p:cNvSpPr>
          <p:nvPr>
            <p:ph type="body" sz="quarter" idx="13" hasCustomPrompt="1"/>
          </p:nvPr>
        </p:nvSpPr>
        <p:spPr>
          <a:xfrm>
            <a:off x="8969736" y="1553338"/>
            <a:ext cx="868063" cy="468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200"/>
              </a:lnSpc>
              <a:buNone/>
              <a:defRPr sz="4000" spc="-150">
                <a:solidFill>
                  <a:srgbClr val="F8B500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en-US" altLang="ko-KR" dirty="0" smtClean="0"/>
              <a:t>04</a:t>
            </a:r>
          </a:p>
          <a:p>
            <a:pPr lvl="0"/>
            <a:endParaRPr lang="en-US" altLang="ko-KR" dirty="0" smtClean="0"/>
          </a:p>
          <a:p>
            <a:pPr lvl="0"/>
            <a:endParaRPr lang="en-US" altLang="ko-KR" dirty="0" smtClean="0"/>
          </a:p>
          <a:p>
            <a:pPr lvl="0"/>
            <a:endParaRPr lang="en-US" altLang="ko-KR" dirty="0" smtClean="0"/>
          </a:p>
          <a:p>
            <a:pPr lvl="0"/>
            <a:r>
              <a:rPr lang="en-US" altLang="ko-KR" dirty="0" smtClean="0"/>
              <a:t>05</a:t>
            </a:r>
            <a:endParaRPr lang="ko-KR" altLang="en-US" dirty="0"/>
          </a:p>
        </p:txBody>
      </p:sp>
      <p:cxnSp>
        <p:nvCxnSpPr>
          <p:cNvPr id="13" name="직선 연결선 12"/>
          <p:cNvCxnSpPr/>
          <p:nvPr userDrawn="1"/>
        </p:nvCxnSpPr>
        <p:spPr>
          <a:xfrm>
            <a:off x="4140000" y="7092000"/>
            <a:ext cx="5580000" cy="1588"/>
          </a:xfrm>
          <a:prstGeom prst="line">
            <a:avLst/>
          </a:prstGeom>
          <a:ln w="6350">
            <a:solidFill>
              <a:srgbClr val="23AC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텍스트 개체 틀 14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00" y="216000"/>
            <a:ext cx="1800000" cy="2880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700" b="1" baseline="0">
                <a:solidFill>
                  <a:srgbClr val="F8B500"/>
                </a:solidFill>
                <a:latin typeface="나눔고딕" pitchFamily="50" charset="-127"/>
                <a:ea typeface="나눔고딕" pitchFamily="50" charset="-127"/>
              </a:defRPr>
            </a:lvl1pPr>
          </a:lstStyle>
          <a:p>
            <a:pPr lvl="0"/>
            <a:r>
              <a:rPr lang="ko-KR" altLang="en-US" dirty="0" smtClean="0"/>
              <a:t>문서 이름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문서 작성자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직선 연결선 9"/>
          <p:cNvCxnSpPr/>
          <p:nvPr userDrawn="1"/>
        </p:nvCxnSpPr>
        <p:spPr>
          <a:xfrm>
            <a:off x="360000" y="2552400"/>
            <a:ext cx="4320000" cy="1588"/>
          </a:xfrm>
          <a:prstGeom prst="line">
            <a:avLst/>
          </a:prstGeom>
          <a:ln w="12700">
            <a:solidFill>
              <a:srgbClr val="23AC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 userDrawn="1"/>
        </p:nvCxnSpPr>
        <p:spPr>
          <a:xfrm>
            <a:off x="5040000" y="2552400"/>
            <a:ext cx="4680000" cy="1588"/>
          </a:xfrm>
          <a:prstGeom prst="line">
            <a:avLst/>
          </a:prstGeom>
          <a:ln w="12700">
            <a:solidFill>
              <a:srgbClr val="23AC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직선 연결선 3"/>
          <p:cNvCxnSpPr/>
          <p:nvPr userDrawn="1"/>
        </p:nvCxnSpPr>
        <p:spPr>
          <a:xfrm>
            <a:off x="4140000" y="504000"/>
            <a:ext cx="5580000" cy="1588"/>
          </a:xfrm>
          <a:prstGeom prst="line">
            <a:avLst/>
          </a:prstGeom>
          <a:ln w="6350">
            <a:solidFill>
              <a:srgbClr val="F8B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4140000" y="7092000"/>
            <a:ext cx="5580000" cy="1588"/>
          </a:xfrm>
          <a:prstGeom prst="line">
            <a:avLst/>
          </a:prstGeom>
          <a:ln w="6350">
            <a:solidFill>
              <a:srgbClr val="23AC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텍스트 개체 틀 14"/>
          <p:cNvSpPr>
            <a:spLocks noGrp="1"/>
          </p:cNvSpPr>
          <p:nvPr>
            <p:ph type="body" sz="quarter" idx="14" hasCustomPrompt="1"/>
          </p:nvPr>
        </p:nvSpPr>
        <p:spPr>
          <a:xfrm>
            <a:off x="5400000" y="216000"/>
            <a:ext cx="1800000" cy="2880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700" b="1" baseline="0">
                <a:solidFill>
                  <a:srgbClr val="F8B500"/>
                </a:solidFill>
                <a:latin typeface="나눔고딕" pitchFamily="50" charset="-127"/>
                <a:ea typeface="나눔고딕" pitchFamily="50" charset="-127"/>
              </a:defRPr>
            </a:lvl1pPr>
          </a:lstStyle>
          <a:p>
            <a:pPr lvl="0"/>
            <a:r>
              <a:rPr lang="ko-KR" altLang="en-US" dirty="0" smtClean="0"/>
              <a:t>문서 이름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문서 작성자</a:t>
            </a:r>
            <a:endParaRPr lang="ko-KR" altLang="en-US" dirty="0"/>
          </a:p>
        </p:txBody>
      </p:sp>
      <p:sp>
        <p:nvSpPr>
          <p:cNvPr id="7" name="텍스트 개체 틀 11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900000"/>
            <a:ext cx="9000000" cy="138749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200"/>
              </a:lnSpc>
              <a:buNone/>
              <a:defRPr sz="4000" spc="-150">
                <a:solidFill>
                  <a:srgbClr val="23AC38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ko-KR" altLang="en-US" dirty="0" smtClean="0"/>
              <a:t>제목</a:t>
            </a:r>
            <a:endParaRPr lang="ko-KR" altLang="en-US" dirty="0"/>
          </a:p>
        </p:txBody>
      </p:sp>
      <p:sp>
        <p:nvSpPr>
          <p:cNvPr id="9" name="텍스트 개체 틀 11"/>
          <p:cNvSpPr>
            <a:spLocks noGrp="1"/>
          </p:cNvSpPr>
          <p:nvPr>
            <p:ph type="body" sz="quarter" idx="15" hasCustomPrompt="1"/>
          </p:nvPr>
        </p:nvSpPr>
        <p:spPr>
          <a:xfrm>
            <a:off x="5398603" y="2466163"/>
            <a:ext cx="1080000" cy="36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200"/>
              </a:lnSpc>
              <a:buNone/>
              <a:defRPr sz="4000" spc="-150">
                <a:solidFill>
                  <a:srgbClr val="F8B500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6" hasCustomPrompt="1"/>
          </p:nvPr>
        </p:nvSpPr>
        <p:spPr>
          <a:xfrm>
            <a:off x="720000" y="2975784"/>
            <a:ext cx="3960000" cy="360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1550"/>
              </a:lnSpc>
              <a:buNone/>
              <a:defRPr sz="1800" spc="-80" baseline="0">
                <a:solidFill>
                  <a:srgbClr val="F8B500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ko-KR" altLang="en-US" dirty="0" smtClean="0"/>
              <a:t>설명</a:t>
            </a:r>
            <a:endParaRPr lang="ko-KR" altLang="en-US" dirty="0"/>
          </a:p>
        </p:txBody>
      </p:sp>
      <p:sp>
        <p:nvSpPr>
          <p:cNvPr id="14" name="텍스트 개체 틀 12"/>
          <p:cNvSpPr>
            <a:spLocks noGrp="1"/>
          </p:cNvSpPr>
          <p:nvPr>
            <p:ph type="body" sz="quarter" idx="17" hasCustomPrompt="1"/>
          </p:nvPr>
        </p:nvSpPr>
        <p:spPr>
          <a:xfrm>
            <a:off x="5398603" y="2975784"/>
            <a:ext cx="5040000" cy="360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1550"/>
              </a:lnSpc>
              <a:buNone/>
              <a:defRPr sz="1800" spc="-80" baseline="0">
                <a:solidFill>
                  <a:srgbClr val="F8B500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ko-KR" altLang="en-US" dirty="0" smtClean="0"/>
              <a:t>설명</a:t>
            </a:r>
            <a:endParaRPr lang="ko-KR" altLang="en-US" dirty="0"/>
          </a:p>
        </p:txBody>
      </p:sp>
      <p:sp>
        <p:nvSpPr>
          <p:cNvPr id="17" name="텍스트 개체 틀 11"/>
          <p:cNvSpPr>
            <a:spLocks noGrp="1"/>
          </p:cNvSpPr>
          <p:nvPr>
            <p:ph type="body" sz="quarter" idx="18" hasCustomPrompt="1"/>
          </p:nvPr>
        </p:nvSpPr>
        <p:spPr>
          <a:xfrm>
            <a:off x="720000" y="2466163"/>
            <a:ext cx="1080000" cy="36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200"/>
              </a:lnSpc>
              <a:buNone/>
              <a:defRPr sz="4000" spc="-150">
                <a:solidFill>
                  <a:srgbClr val="F8B500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171388"/>
            <a:ext cx="9624060" cy="1381191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10693400" cy="2869399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869399"/>
            <a:ext cx="10693400" cy="5040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76859" y="131062"/>
            <a:ext cx="9370983" cy="1804621"/>
          </a:xfrm>
        </p:spPr>
        <p:txBody>
          <a:bodyPr vert="horz" lIns="104306" tIns="0" rIns="104306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54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66166" y="2016337"/>
            <a:ext cx="9381676" cy="756126"/>
          </a:xfrm>
        </p:spPr>
        <p:txBody>
          <a:bodyPr lIns="166889" tIns="0" rIns="52153" bIns="0" anchor="t"/>
          <a:lstStyle>
            <a:lvl1pPr marL="0" indent="0">
              <a:buNone/>
              <a:defRPr sz="2300">
                <a:solidFill>
                  <a:srgbClr val="FFFFFF"/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955846"/>
            <a:ext cx="4722918" cy="5097972"/>
          </a:xfrm>
        </p:spPr>
        <p:txBody>
          <a:bodyPr lIns="104306"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955846"/>
            <a:ext cx="4722918" cy="5097972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873213"/>
            <a:ext cx="4724775" cy="788712"/>
          </a:xfrm>
        </p:spPr>
        <p:txBody>
          <a:bodyPr lIns="166889" anchor="ctr"/>
          <a:lstStyle>
            <a:lvl1pPr marL="0" indent="0">
              <a:buNone/>
              <a:defRPr sz="2600" b="1" cap="all" baseline="0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7007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873213"/>
            <a:ext cx="4726631" cy="788712"/>
          </a:xfrm>
        </p:spPr>
        <p:txBody>
          <a:bodyPr lIns="166889" anchor="ctr"/>
          <a:lstStyle>
            <a:lvl1pPr marL="0" indent="0">
              <a:buNone/>
              <a:defRPr sz="2600" b="1" cap="all" baseline="0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7007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6277" y="168028"/>
            <a:ext cx="2951378" cy="1078740"/>
          </a:xfrm>
        </p:spPr>
        <p:txBody>
          <a:bodyPr vert="horz" lIns="83444" rIns="52153" bIns="0" rtlCol="0" anchor="b">
            <a:normAutofit/>
            <a:sp3d prstMaterial="matte"/>
          </a:bodyPr>
          <a:lstStyle>
            <a:lvl1pPr algn="l">
              <a:defRPr sz="23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30994" y="1921886"/>
            <a:ext cx="6923861" cy="5026382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6277" y="1907425"/>
            <a:ext cx="2887218" cy="5040842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3339626" y="0"/>
            <a:ext cx="53467" cy="160298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3339626" y="0"/>
            <a:ext cx="53467" cy="160298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2481" y="171389"/>
            <a:ext cx="2953023" cy="1078740"/>
          </a:xfrm>
        </p:spPr>
        <p:txBody>
          <a:bodyPr lIns="83444" bIns="0" anchor="b">
            <a:sp3d prstMaterial="matte"/>
          </a:bodyPr>
          <a:lstStyle>
            <a:lvl1pPr algn="l">
              <a:defRPr sz="23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395839" y="1637070"/>
            <a:ext cx="7305984" cy="5924193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2481" y="1905438"/>
            <a:ext cx="2887218" cy="5040842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92481" y="1290456"/>
            <a:ext cx="2951378" cy="221797"/>
          </a:xfrm>
        </p:spPr>
        <p:txBody>
          <a:bodyPr/>
          <a:lstStyle/>
          <a:p>
            <a:fld id="{544213AF-26F6-41FA-8D85-E2C5388D6E58}" type="datetimeFigureOut">
              <a:rPr lang="en-US" smtClean="0"/>
              <a:pPr/>
              <a:t>5/21/2012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339626" y="0"/>
            <a:ext cx="53467" cy="7561263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3339626" y="0"/>
            <a:ext cx="53467" cy="7561263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550209" y="1290456"/>
            <a:ext cx="6073851" cy="221797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9752381" y="1290456"/>
            <a:ext cx="858213" cy="221797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583141"/>
            <a:ext cx="10693400" cy="5040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1" y="1"/>
            <a:ext cx="10693399" cy="1580757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534670" y="168028"/>
            <a:ext cx="9624060" cy="1379354"/>
          </a:xfrm>
          <a:prstGeom prst="rect">
            <a:avLst/>
          </a:prstGeom>
        </p:spPr>
        <p:txBody>
          <a:bodyPr vert="horz" lIns="104306" tIns="52153" rIns="52153" bIns="52153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957231"/>
            <a:ext cx="9624060" cy="5099948"/>
          </a:xfrm>
          <a:prstGeom prst="rect">
            <a:avLst/>
          </a:prstGeom>
        </p:spPr>
        <p:txBody>
          <a:bodyPr vert="horz" lIns="62583" tIns="104306" rIns="104306" bIns="52153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670" y="7141191"/>
            <a:ext cx="2495127" cy="302451"/>
          </a:xfrm>
          <a:prstGeom prst="rect">
            <a:avLst/>
          </a:prstGeom>
        </p:spPr>
        <p:txBody>
          <a:bodyPr vert="horz" lIns="125167" tIns="52153" rIns="52153" bIns="0" rtlCol="0" anchor="b"/>
          <a:lstStyle>
            <a:lvl1pPr algn="l" eaLnBrk="1" latinLnBrk="0" hangingPunct="1">
              <a:defRPr kumimoji="0" sz="14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5/21/2012</a:t>
            </a:fld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88031" y="7141191"/>
            <a:ext cx="6440971" cy="302451"/>
          </a:xfrm>
          <a:prstGeom prst="rect">
            <a:avLst/>
          </a:prstGeom>
        </p:spPr>
        <p:txBody>
          <a:bodyPr vert="horz" lIns="52153" tIns="52153" rIns="52153" bIns="0" rtlCol="0" anchor="b"/>
          <a:lstStyle>
            <a:lvl1pPr algn="l" eaLnBrk="1" latinLnBrk="0" hangingPunct="1">
              <a:defRPr kumimoji="0" sz="14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1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9594585" y="7141191"/>
            <a:ext cx="858213" cy="302451"/>
          </a:xfrm>
          <a:prstGeom prst="rect">
            <a:avLst/>
          </a:prstGeom>
        </p:spPr>
        <p:txBody>
          <a:bodyPr vert="horz" lIns="104306" tIns="52153" rIns="104306" bIns="0" rtlCol="0" anchor="b"/>
          <a:lstStyle>
            <a:lvl1pPr algn="r" eaLnBrk="1" latinLnBrk="0" hangingPunct="1">
              <a:defRPr kumimoji="0" sz="14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1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p:txStyles>
    <p:titleStyle>
      <a:lvl1pPr algn="l" rtl="0" eaLnBrk="1" latinLnBrk="1" hangingPunct="1">
        <a:spcBef>
          <a:spcPct val="0"/>
        </a:spcBef>
        <a:buNone/>
        <a:defRPr kumimoji="0" sz="51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500667" indent="-36507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34445" indent="-312917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36931" indent="-260764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387265" indent="-208611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1627167" indent="-208611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3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856640" indent="-208611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2086112" indent="-208611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315584" indent="-208611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545057" indent="-208611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21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ankyung.com/newsview.php?aid=2010110173081" TargetMode="External"/><Relationship Id="rId2" Type="http://schemas.openxmlformats.org/officeDocument/2006/relationships/hyperlink" Target="http://www.hansolpaper.co.kr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텍스트 개체 틀 8"/>
          <p:cNvSpPr>
            <a:spLocks noGrp="1"/>
          </p:cNvSpPr>
          <p:nvPr>
            <p:ph type="body" sz="quarter" idx="13"/>
          </p:nvPr>
        </p:nvSpPr>
        <p:spPr>
          <a:xfrm>
            <a:off x="307906" y="6190489"/>
            <a:ext cx="6118603" cy="360000"/>
          </a:xfrm>
        </p:spPr>
        <p:txBody>
          <a:bodyPr>
            <a:noAutofit/>
          </a:bodyPr>
          <a:lstStyle/>
          <a:p>
            <a:r>
              <a:rPr lang="ko-KR" altLang="en-US" sz="6600" b="1" dirty="0" smtClean="0">
                <a:solidFill>
                  <a:schemeClr val="accent6"/>
                </a:solidFill>
              </a:rPr>
              <a:t>펄프제지산업</a:t>
            </a:r>
            <a:endParaRPr lang="ko-KR" altLang="en-US" sz="6600" b="1" dirty="0">
              <a:solidFill>
                <a:schemeClr val="accent6"/>
              </a:solidFill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ko-KR" dirty="0" smtClean="0"/>
              <a:t>New Product. Proposal.</a:t>
            </a:r>
            <a:endParaRPr lang="ko-KR" altLang="en-US" dirty="0"/>
          </a:p>
        </p:txBody>
      </p:sp>
      <p:pic>
        <p:nvPicPr>
          <p:cNvPr id="17" name="그림 개체 틀 16" descr="기게펄프.jpg"/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5482" b="5482"/>
          <a:stretch>
            <a:fillRect/>
          </a:stretch>
        </p:blipFill>
        <p:spPr>
          <a:xfrm>
            <a:off x="344419" y="1115182"/>
            <a:ext cx="2160000" cy="1440000"/>
          </a:xfrm>
        </p:spPr>
      </p:pic>
      <p:pic>
        <p:nvPicPr>
          <p:cNvPr id="18" name="그림 개체 틀 17" descr="크라프트펄프.bmp"/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l="14932" r="14932"/>
          <a:stretch>
            <a:fillRect/>
          </a:stretch>
        </p:blipFill>
        <p:spPr>
          <a:xfrm>
            <a:off x="2498686" y="494461"/>
            <a:ext cx="2160000" cy="2088000"/>
          </a:xfrm>
        </p:spPr>
      </p:pic>
      <p:pic>
        <p:nvPicPr>
          <p:cNvPr id="28" name="그림 개체 틀 27" descr="imagesCA2S0NP7.jpg"/>
          <p:cNvPicPr>
            <a:picLocks noGrp="1" noChangeAspect="1"/>
          </p:cNvPicPr>
          <p:nvPr>
            <p:ph type="pic" sz="quarter" idx="18"/>
          </p:nvPr>
        </p:nvPicPr>
        <p:blipFill>
          <a:blip r:embed="rId4"/>
          <a:srcRect t="9978" b="9978"/>
          <a:stretch>
            <a:fillRect/>
          </a:stretch>
        </p:blipFill>
        <p:spPr>
          <a:xfrm>
            <a:off x="4652953" y="1261234"/>
            <a:ext cx="2160000" cy="1296000"/>
          </a:xfrm>
        </p:spPr>
      </p:pic>
      <p:pic>
        <p:nvPicPr>
          <p:cNvPr id="20" name="그림 개체 틀 19" descr="2.jpg"/>
          <p:cNvPicPr>
            <a:picLocks noGrp="1" noChangeAspect="1"/>
          </p:cNvPicPr>
          <p:nvPr>
            <p:ph type="pic" sz="quarter" idx="19"/>
          </p:nvPr>
        </p:nvPicPr>
        <p:blipFill>
          <a:blip r:embed="rId5"/>
          <a:srcRect l="20428" r="20428"/>
          <a:stretch>
            <a:fillRect/>
          </a:stretch>
        </p:blipFill>
        <p:spPr>
          <a:xfrm>
            <a:off x="6807220" y="969130"/>
            <a:ext cx="2160000" cy="1584000"/>
          </a:xfrm>
        </p:spPr>
      </p:pic>
      <p:pic>
        <p:nvPicPr>
          <p:cNvPr id="21" name="그림 개체 틀 20" descr="재생섬유펄프.bmp"/>
          <p:cNvPicPr>
            <a:picLocks noGrp="1" noChangeAspect="1"/>
          </p:cNvPicPr>
          <p:nvPr>
            <p:ph type="pic" sz="quarter" idx="20"/>
          </p:nvPr>
        </p:nvPicPr>
        <p:blipFill>
          <a:blip r:embed="rId6"/>
          <a:srcRect l="8400" r="8400"/>
          <a:stretch>
            <a:fillRect/>
          </a:stretch>
        </p:blipFill>
        <p:spPr>
          <a:xfrm>
            <a:off x="344419" y="2940832"/>
            <a:ext cx="1800000" cy="1440000"/>
          </a:xfrm>
        </p:spPr>
      </p:pic>
      <p:pic>
        <p:nvPicPr>
          <p:cNvPr id="22" name="그림 개체 틀 21" descr="1.jpg"/>
          <p:cNvPicPr>
            <a:picLocks noGrp="1" noChangeAspect="1"/>
          </p:cNvPicPr>
          <p:nvPr>
            <p:ph type="pic" sz="quarter" idx="21"/>
          </p:nvPr>
        </p:nvPicPr>
        <p:blipFill>
          <a:blip r:embed="rId7"/>
          <a:srcRect t="10588" b="10588"/>
          <a:stretch>
            <a:fillRect/>
          </a:stretch>
        </p:blipFill>
        <p:spPr>
          <a:xfrm>
            <a:off x="2133556" y="2940832"/>
            <a:ext cx="2520000" cy="2448000"/>
          </a:xfrm>
        </p:spPr>
      </p:pic>
      <p:pic>
        <p:nvPicPr>
          <p:cNvPr id="29" name="그림 개체 틀 28" descr="쇄목펄프.jpg"/>
          <p:cNvPicPr>
            <a:picLocks noGrp="1" noChangeAspect="1"/>
          </p:cNvPicPr>
          <p:nvPr>
            <p:ph type="pic" sz="quarter" idx="22"/>
          </p:nvPr>
        </p:nvPicPr>
        <p:blipFill>
          <a:blip r:embed="rId8"/>
          <a:srcRect t="18905" b="18905"/>
          <a:stretch>
            <a:fillRect/>
          </a:stretch>
        </p:blipFill>
        <p:spPr>
          <a:xfrm>
            <a:off x="4652953" y="2940832"/>
            <a:ext cx="2880000" cy="1440000"/>
          </a:xfrm>
        </p:spPr>
      </p:pic>
      <p:pic>
        <p:nvPicPr>
          <p:cNvPr id="30" name="그림 개체 틀 29" descr="imagesCABZ2SB7.jpg"/>
          <p:cNvPicPr>
            <a:picLocks noGrp="1" noChangeAspect="1"/>
          </p:cNvPicPr>
          <p:nvPr>
            <p:ph type="pic" sz="quarter" idx="23"/>
          </p:nvPr>
        </p:nvPicPr>
        <p:blipFill>
          <a:blip r:embed="rId9"/>
          <a:srcRect t="13918" b="13918"/>
          <a:stretch>
            <a:fillRect/>
          </a:stretch>
        </p:blipFill>
        <p:spPr>
          <a:xfrm>
            <a:off x="7537480" y="2940832"/>
            <a:ext cx="2772000" cy="1800000"/>
          </a:xfrm>
        </p:spPr>
      </p:pic>
      <p:sp>
        <p:nvSpPr>
          <p:cNvPr id="8" name="텍스트 개체 틀 7"/>
          <p:cNvSpPr>
            <a:spLocks noGrp="1"/>
          </p:cNvSpPr>
          <p:nvPr>
            <p:ph type="body" sz="quarter" idx="12"/>
          </p:nvPr>
        </p:nvSpPr>
        <p:spPr>
          <a:xfrm>
            <a:off x="6405577" y="5569768"/>
            <a:ext cx="4500000" cy="985851"/>
          </a:xfrm>
        </p:spPr>
        <p:txBody>
          <a:bodyPr/>
          <a:lstStyle/>
          <a:p>
            <a:r>
              <a:rPr lang="en-US" altLang="ko-KR" sz="3200" dirty="0" smtClean="0"/>
              <a:t>2</a:t>
            </a:r>
            <a:r>
              <a:rPr lang="ko-KR" altLang="en-US" sz="3200" dirty="0" smtClean="0"/>
              <a:t>조</a:t>
            </a:r>
            <a:r>
              <a:rPr lang="en-US" altLang="ko-KR" sz="3200" dirty="0" smtClean="0"/>
              <a:t>-</a:t>
            </a:r>
            <a:r>
              <a:rPr lang="ko-KR" altLang="en-US" sz="3200" dirty="0" smtClean="0"/>
              <a:t>김소형</a:t>
            </a:r>
            <a:r>
              <a:rPr lang="en-US" altLang="ko-KR" sz="3200" dirty="0" smtClean="0"/>
              <a:t>,</a:t>
            </a:r>
            <a:r>
              <a:rPr lang="ko-KR" altLang="en-US" sz="3200" dirty="0" smtClean="0"/>
              <a:t>박시환</a:t>
            </a:r>
            <a:endParaRPr lang="en-US" altLang="ko-KR" sz="3200" dirty="0" smtClean="0"/>
          </a:p>
          <a:p>
            <a:r>
              <a:rPr lang="en-US" altLang="ko-KR" sz="3200" dirty="0" smtClean="0"/>
              <a:t>    </a:t>
            </a:r>
            <a:r>
              <a:rPr lang="ko-KR" altLang="en-US" sz="3200" dirty="0" smtClean="0"/>
              <a:t>이창호</a:t>
            </a:r>
            <a:r>
              <a:rPr lang="en-US" altLang="ko-KR" sz="3200" dirty="0" smtClean="0"/>
              <a:t>, </a:t>
            </a:r>
            <a:r>
              <a:rPr lang="ko-KR" altLang="en-US" sz="3200" dirty="0" smtClean="0"/>
              <a:t>정유진</a:t>
            </a:r>
            <a:endParaRPr lang="en-US" altLang="ko-KR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000" dirty="0" smtClean="0">
                <a:solidFill>
                  <a:schemeClr val="bg1"/>
                </a:solidFill>
                <a:latin typeface="바탕"/>
              </a:rPr>
              <a:t>우리 나라 제지산업의 원료 확보 방안</a:t>
            </a:r>
            <a:br>
              <a:rPr lang="ko-KR" altLang="en-US" sz="4000" dirty="0" smtClean="0">
                <a:solidFill>
                  <a:schemeClr val="bg1"/>
                </a:solidFill>
                <a:latin typeface="바탕"/>
              </a:rPr>
            </a:br>
            <a:endParaRPr lang="ko-KR" altLang="en-US" sz="4000" dirty="0">
              <a:solidFill>
                <a:schemeClr val="bg1"/>
              </a:solidFill>
              <a:latin typeface="나눔명조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algn="just">
              <a:lnSpc>
                <a:spcPct val="160000"/>
              </a:lnSpc>
            </a:pP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①</a:t>
            </a: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고지의 재활용시설 및 기술 실행 </a:t>
            </a:r>
          </a:p>
          <a:p>
            <a:pPr marL="0" algn="just">
              <a:lnSpc>
                <a:spcPct val="160000"/>
              </a:lnSpc>
            </a:pP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②재활용 산업에 대한 대 국민 홍보</a:t>
            </a:r>
          </a:p>
          <a:p>
            <a:pPr marL="0" algn="just">
              <a:lnSpc>
                <a:spcPct val="160000"/>
              </a:lnSpc>
            </a:pP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③고지의 회수 체계 </a:t>
            </a:r>
          </a:p>
          <a:p>
            <a:pPr marL="0" algn="just">
              <a:lnSpc>
                <a:spcPct val="160000"/>
              </a:lnSpc>
            </a:pP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④수입고지의 공동 구매</a:t>
            </a:r>
          </a:p>
          <a:p>
            <a:pPr marL="0" algn="just">
              <a:lnSpc>
                <a:spcPct val="160000"/>
              </a:lnSpc>
            </a:pP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⑤정부의 펄프 비축</a:t>
            </a:r>
          </a:p>
          <a:p>
            <a:pPr marL="0" algn="just">
              <a:lnSpc>
                <a:spcPct val="160000"/>
              </a:lnSpc>
            </a:pP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⑥산림자원 개발투자에 대한 장기저리의 자금</a:t>
            </a:r>
          </a:p>
          <a:p>
            <a:pPr marL="0" algn="just">
              <a:lnSpc>
                <a:spcPct val="160000"/>
              </a:lnSpc>
            </a:pP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⑦해외 펄프공장 투자에 대한 금융지원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000" dirty="0" smtClean="0">
                <a:solidFill>
                  <a:schemeClr val="bg1"/>
                </a:solidFill>
                <a:latin typeface="나눔명조"/>
              </a:rPr>
              <a:t>우리 나라 제지산업의 기술 개발 방안</a:t>
            </a:r>
            <a:endParaRPr lang="ko-KR" altLang="en-US" sz="4000" dirty="0">
              <a:solidFill>
                <a:schemeClr val="bg1"/>
              </a:solidFill>
              <a:latin typeface="나눔명조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algn="just">
              <a:lnSpc>
                <a:spcPct val="160000"/>
              </a:lnSpc>
            </a:pPr>
            <a:endParaRPr lang="ko-KR" altLang="en-US" dirty="0" smtClean="0">
              <a:solidFill>
                <a:srgbClr val="000000"/>
              </a:solidFill>
              <a:latin typeface="바탕"/>
            </a:endParaRPr>
          </a:p>
          <a:p>
            <a:pPr marL="0" algn="just">
              <a:lnSpc>
                <a:spcPct val="160000"/>
              </a:lnSpc>
            </a:pP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①환경 친화적인 제품 개발</a:t>
            </a:r>
          </a:p>
          <a:p>
            <a:pPr marL="0" algn="just">
              <a:lnSpc>
                <a:spcPct val="160000"/>
              </a:lnSpc>
            </a:pP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②</a:t>
            </a:r>
            <a:r>
              <a:rPr lang="ko-KR" altLang="en-US" dirty="0" err="1" smtClean="0">
                <a:solidFill>
                  <a:srgbClr val="000000"/>
                </a:solidFill>
                <a:latin typeface="바탕"/>
              </a:rPr>
              <a:t>경량화지종</a:t>
            </a: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 개발</a:t>
            </a:r>
          </a:p>
          <a:p>
            <a:pPr marL="0" algn="just">
              <a:lnSpc>
                <a:spcPct val="160000"/>
              </a:lnSpc>
            </a:pP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③연구 개발 체제의 확립</a:t>
            </a:r>
          </a:p>
          <a:p>
            <a:pPr marL="0" algn="just">
              <a:lnSpc>
                <a:spcPct val="160000"/>
              </a:lnSpc>
            </a:pP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④고부가가치의 </a:t>
            </a:r>
            <a:r>
              <a:rPr lang="ko-KR" altLang="en-US" dirty="0" err="1" smtClean="0">
                <a:solidFill>
                  <a:srgbClr val="000000"/>
                </a:solidFill>
                <a:latin typeface="바탕"/>
              </a:rPr>
              <a:t>특수기능지</a:t>
            </a: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 개발</a:t>
            </a:r>
          </a:p>
          <a:p>
            <a:pPr marL="0" algn="just">
              <a:lnSpc>
                <a:spcPct val="160000"/>
              </a:lnSpc>
            </a:pP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⑤기술 개발 투자 확대</a:t>
            </a:r>
          </a:p>
          <a:p>
            <a:pPr marL="0" algn="just">
              <a:lnSpc>
                <a:spcPct val="160000"/>
              </a:lnSpc>
            </a:pP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⑥외국 기업과의 기술 개발 계획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4000" dirty="0" smtClean="0">
                <a:solidFill>
                  <a:schemeClr val="bg1"/>
                </a:solidFill>
                <a:latin typeface="나눔명조"/>
              </a:rPr>
              <a:t/>
            </a:r>
            <a:br>
              <a:rPr lang="en-US" altLang="ko-KR" sz="4000" dirty="0" smtClean="0">
                <a:solidFill>
                  <a:schemeClr val="bg1"/>
                </a:solidFill>
                <a:latin typeface="나눔명조"/>
              </a:rPr>
            </a:br>
            <a:r>
              <a:rPr lang="ko-KR" altLang="en-US" sz="4000" dirty="0" smtClean="0">
                <a:solidFill>
                  <a:schemeClr val="bg1"/>
                </a:solidFill>
                <a:latin typeface="나눔명조"/>
              </a:rPr>
              <a:t>우리 </a:t>
            </a:r>
            <a:r>
              <a:rPr lang="ko-KR" altLang="en-US" sz="4000" dirty="0" smtClean="0">
                <a:solidFill>
                  <a:schemeClr val="bg1"/>
                </a:solidFill>
                <a:latin typeface="나눔명조"/>
              </a:rPr>
              <a:t>나라 제지산업의 생산성 향상 방안</a:t>
            </a:r>
            <a:br>
              <a:rPr lang="ko-KR" altLang="en-US" sz="4000" dirty="0" smtClean="0">
                <a:solidFill>
                  <a:schemeClr val="bg1"/>
                </a:solidFill>
                <a:latin typeface="나눔명조"/>
              </a:rPr>
            </a:br>
            <a:endParaRPr lang="ko-KR" altLang="en-US" sz="4000" dirty="0">
              <a:solidFill>
                <a:schemeClr val="bg1"/>
              </a:solidFill>
              <a:latin typeface="나눔명조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algn="just">
              <a:lnSpc>
                <a:spcPct val="160000"/>
              </a:lnSpc>
            </a:pP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①</a:t>
            </a: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생산설비의 현대화</a:t>
            </a:r>
          </a:p>
          <a:p>
            <a:pPr marL="0" algn="just">
              <a:lnSpc>
                <a:spcPct val="160000"/>
              </a:lnSpc>
            </a:pP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②불량률 감소</a:t>
            </a:r>
          </a:p>
          <a:p>
            <a:pPr marL="0" algn="just">
              <a:lnSpc>
                <a:spcPct val="160000"/>
              </a:lnSpc>
            </a:pP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③제조 설비 규모의 적정화</a:t>
            </a:r>
          </a:p>
          <a:p>
            <a:pPr marL="0" algn="just">
              <a:lnSpc>
                <a:spcPct val="160000"/>
              </a:lnSpc>
            </a:pP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④종합물류시스템 정착</a:t>
            </a:r>
          </a:p>
          <a:p>
            <a:pPr marL="0" algn="just">
              <a:lnSpc>
                <a:spcPct val="160000"/>
              </a:lnSpc>
            </a:pPr>
            <a:r>
              <a:rPr lang="ko-KR" altLang="en-US" dirty="0" smtClean="0">
                <a:solidFill>
                  <a:srgbClr val="000000"/>
                </a:solidFill>
                <a:latin typeface="바탕"/>
              </a:rPr>
              <a:t>⑤펄프와 제지사업의 수직적 통합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solidFill>
                  <a:schemeClr val="bg1"/>
                </a:solidFill>
                <a:latin typeface="나눔명조"/>
              </a:rPr>
              <a:t>참고문헌</a:t>
            </a:r>
            <a:endParaRPr lang="ko-KR" altLang="en-US" dirty="0">
              <a:solidFill>
                <a:schemeClr val="bg1"/>
              </a:solidFill>
              <a:latin typeface="나눔명조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noFill/>
          <a:ln>
            <a:solidFill>
              <a:schemeClr val="accent1"/>
            </a:solidFill>
          </a:ln>
        </p:spPr>
        <p:txBody>
          <a:bodyPr/>
          <a:lstStyle/>
          <a:p>
            <a:r>
              <a:rPr lang="ko-KR" altLang="en-US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나눔명조"/>
              </a:rPr>
              <a:t>조남석 외 </a:t>
            </a:r>
            <a:r>
              <a:rPr lang="en-US" altLang="ko-KR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나눔명조"/>
              </a:rPr>
              <a:t>/ </a:t>
            </a:r>
            <a:r>
              <a:rPr lang="ko-KR" altLang="en-US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나눔명조"/>
              </a:rPr>
              <a:t>펄프제지공학</a:t>
            </a:r>
            <a:r>
              <a:rPr lang="en-US" altLang="ko-KR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나눔명조"/>
              </a:rPr>
              <a:t>, </a:t>
            </a:r>
            <a:r>
              <a:rPr lang="en-US" altLang="ko-KR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나눔명조"/>
              </a:rPr>
              <a:t>1995</a:t>
            </a:r>
          </a:p>
          <a:p>
            <a:r>
              <a:rPr lang="ko-KR" altLang="en-US" dirty="0" err="1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나눔명조"/>
              </a:rPr>
              <a:t>한솔제지</a:t>
            </a:r>
            <a:r>
              <a:rPr lang="ko-KR" altLang="en-US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나눔명조"/>
              </a:rPr>
              <a:t> </a:t>
            </a:r>
            <a:r>
              <a:rPr lang="en-US" altLang="ko-KR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나눔명조"/>
                <a:hlinkClick r:id="rId2"/>
              </a:rPr>
              <a:t>http://www.hansolpaper.co.kr</a:t>
            </a:r>
            <a:endParaRPr lang="en-US" altLang="ko-KR" dirty="0" smtClean="0">
              <a:solidFill>
                <a:srgbClr val="000000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나눔명조"/>
            </a:endParaRPr>
          </a:p>
          <a:p>
            <a:r>
              <a:rPr lang="ko-KR" altLang="en-US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나눔명조"/>
              </a:rPr>
              <a:t>한국경제신문 제지산업 </a:t>
            </a:r>
            <a:r>
              <a:rPr lang="ko-KR" altLang="en-US" dirty="0" err="1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나눔명조"/>
              </a:rPr>
              <a:t>업황</a:t>
            </a:r>
            <a:r>
              <a:rPr lang="ko-KR" altLang="en-US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나눔명조"/>
              </a:rPr>
              <a:t> 전망 </a:t>
            </a:r>
            <a:r>
              <a:rPr lang="en-US" altLang="ko-KR" dirty="0" smtClean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나눔명조"/>
                <a:hlinkClick r:id="rId3"/>
              </a:rPr>
              <a:t>http://www.hankyung.com/newsview.php?aid=2010110173081</a:t>
            </a:r>
            <a:endParaRPr lang="ko-KR" altLang="en-US" dirty="0" smtClean="0">
              <a:solidFill>
                <a:srgbClr val="000000"/>
              </a:solidFill>
              <a:latin typeface="나눔명조"/>
            </a:endParaRP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4800" dirty="0" smtClean="0">
                <a:ea typeface="나눔명조"/>
              </a:rPr>
              <a:t>선정이유</a:t>
            </a:r>
            <a:endParaRPr lang="ko-KR" altLang="en-US" sz="4800" dirty="0">
              <a:ea typeface="나눔명조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우리주위에서 쉽게 볼</a:t>
            </a:r>
            <a:r>
              <a:rPr lang="en-US" altLang="ko-KR" dirty="0" smtClean="0"/>
              <a:t> </a:t>
            </a:r>
            <a:r>
              <a:rPr lang="ko-KR" altLang="en-US" dirty="0" smtClean="0"/>
              <a:t>수 있는 종이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종이의 재료는 나무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따라서 펄프제지산업을 통해 다양한 정보를 얻고자 선정하게 됨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344419" y="1772416"/>
            <a:ext cx="4512032" cy="4680000"/>
          </a:xfrm>
        </p:spPr>
        <p:txBody>
          <a:bodyPr/>
          <a:lstStyle/>
          <a:p>
            <a:pPr lvl="0"/>
            <a:r>
              <a:rPr lang="ko-KR" altLang="en-US" b="1" dirty="0" smtClean="0"/>
              <a:t>펄프제지 </a:t>
            </a:r>
            <a:endParaRPr lang="en-US" altLang="ko-KR" b="1" dirty="0" smtClean="0"/>
          </a:p>
          <a:p>
            <a:pPr lvl="0"/>
            <a:r>
              <a:rPr lang="en-US" altLang="ko-KR" b="1" dirty="0" smtClean="0"/>
              <a:t>  </a:t>
            </a:r>
            <a:r>
              <a:rPr lang="ko-KR" altLang="en-US" b="1" dirty="0" smtClean="0"/>
              <a:t>산업이란</a:t>
            </a:r>
            <a:r>
              <a:rPr lang="en-US" altLang="ko-KR" b="1" dirty="0" smtClean="0"/>
              <a:t>?</a:t>
            </a:r>
          </a:p>
          <a:p>
            <a:pPr lvl="0"/>
            <a:endParaRPr lang="en-US" altLang="ko-KR" b="1" dirty="0" smtClean="0"/>
          </a:p>
          <a:p>
            <a:pPr lvl="0"/>
            <a:r>
              <a:rPr lang="ko-KR" altLang="en-US" b="1" dirty="0" smtClean="0"/>
              <a:t>펄프제지</a:t>
            </a:r>
            <a:endParaRPr lang="en-US" altLang="ko-KR" b="1" dirty="0" smtClean="0"/>
          </a:p>
          <a:p>
            <a:pPr lvl="0"/>
            <a:r>
              <a:rPr lang="en-US" altLang="ko-KR" b="1" dirty="0" smtClean="0"/>
              <a:t>  </a:t>
            </a:r>
            <a:r>
              <a:rPr lang="ko-KR" altLang="en-US" b="1" dirty="0" smtClean="0"/>
              <a:t>산업의 분류</a:t>
            </a:r>
            <a:endParaRPr lang="en-US" altLang="ko-KR" b="1" dirty="0" smtClean="0"/>
          </a:p>
          <a:p>
            <a:pPr lvl="0"/>
            <a:endParaRPr lang="en-US" altLang="ko-KR" b="1" dirty="0" smtClean="0"/>
          </a:p>
          <a:p>
            <a:pPr lvl="0"/>
            <a:r>
              <a:rPr lang="ko-KR" altLang="en-US" b="1" dirty="0" smtClean="0"/>
              <a:t>펄프제지</a:t>
            </a:r>
            <a:endParaRPr lang="en-US" altLang="ko-KR" b="1" dirty="0" smtClean="0"/>
          </a:p>
          <a:p>
            <a:pPr lvl="0"/>
            <a:r>
              <a:rPr lang="en-US" altLang="ko-KR" b="1" dirty="0" smtClean="0"/>
              <a:t>  </a:t>
            </a:r>
            <a:r>
              <a:rPr lang="ko-KR" altLang="en-US" b="1" dirty="0" smtClean="0"/>
              <a:t>산업의 특성</a:t>
            </a:r>
            <a:endParaRPr lang="en-US" altLang="ko-KR" b="1" dirty="0" smtClean="0"/>
          </a:p>
          <a:p>
            <a:pPr lvl="0"/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>
          <a:xfrm>
            <a:off x="5383213" y="1735903"/>
            <a:ext cx="4500000" cy="4680000"/>
          </a:xfrm>
        </p:spPr>
        <p:txBody>
          <a:bodyPr/>
          <a:lstStyle/>
          <a:p>
            <a:r>
              <a:rPr lang="ko-KR" altLang="en-US" b="1" dirty="0" smtClean="0"/>
              <a:t>펄프제지</a:t>
            </a:r>
            <a:endParaRPr lang="en-US" altLang="ko-KR" b="1" dirty="0" smtClean="0"/>
          </a:p>
          <a:p>
            <a:r>
              <a:rPr lang="en-US" altLang="ko-KR" b="1" dirty="0" smtClean="0"/>
              <a:t>  </a:t>
            </a:r>
            <a:r>
              <a:rPr lang="ko-KR" altLang="en-US" b="1" dirty="0" smtClean="0"/>
              <a:t>산업의 국내현황</a:t>
            </a:r>
            <a:endParaRPr lang="en-US" altLang="ko-KR" b="1" dirty="0" smtClean="0"/>
          </a:p>
          <a:p>
            <a:endParaRPr lang="en-US" altLang="ko-KR" b="1" dirty="0" smtClean="0"/>
          </a:p>
          <a:p>
            <a:endParaRPr lang="en-US" altLang="ko-KR" b="1" dirty="0" smtClean="0"/>
          </a:p>
          <a:p>
            <a:r>
              <a:rPr lang="ko-KR" altLang="en-US" b="1" dirty="0" smtClean="0"/>
              <a:t>펄프제지</a:t>
            </a:r>
            <a:endParaRPr lang="en-US" altLang="ko-KR" b="1" dirty="0" smtClean="0"/>
          </a:p>
          <a:p>
            <a:r>
              <a:rPr lang="en-US" altLang="ko-KR" b="1" dirty="0" smtClean="0"/>
              <a:t>  </a:t>
            </a:r>
            <a:r>
              <a:rPr lang="ko-KR" altLang="en-US" b="1" dirty="0" smtClean="0"/>
              <a:t>산업의 전망</a:t>
            </a:r>
            <a:endParaRPr lang="en-US" altLang="ko-KR" b="1" dirty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2"/>
          </p:nvPr>
        </p:nvSpPr>
        <p:spPr>
          <a:xfrm>
            <a:off x="3448024" y="1881955"/>
            <a:ext cx="1350000" cy="4680000"/>
          </a:xfrm>
        </p:spPr>
        <p:txBody>
          <a:bodyPr/>
          <a:lstStyle/>
          <a:p>
            <a:r>
              <a:rPr lang="en-US" altLang="ko-KR" b="1" dirty="0" smtClean="0"/>
              <a:t>01</a:t>
            </a:r>
          </a:p>
          <a:p>
            <a:endParaRPr lang="en-US" altLang="ko-KR" b="1" dirty="0" smtClean="0"/>
          </a:p>
          <a:p>
            <a:endParaRPr lang="en-US" altLang="ko-KR" b="1" dirty="0" smtClean="0"/>
          </a:p>
          <a:p>
            <a:r>
              <a:rPr lang="en-US" altLang="ko-KR" b="1" dirty="0" smtClean="0"/>
              <a:t>02</a:t>
            </a:r>
          </a:p>
          <a:p>
            <a:endParaRPr lang="en-US" altLang="ko-KR" b="1" dirty="0" smtClean="0"/>
          </a:p>
          <a:p>
            <a:endParaRPr lang="en-US" altLang="ko-KR" b="1" dirty="0" smtClean="0"/>
          </a:p>
          <a:p>
            <a:r>
              <a:rPr lang="en-US" altLang="ko-KR" b="1" dirty="0" smtClean="0"/>
              <a:t>03</a:t>
            </a:r>
            <a:endParaRPr lang="ko-KR" altLang="en-US" b="1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3"/>
          </p:nvPr>
        </p:nvSpPr>
        <p:spPr>
          <a:xfrm>
            <a:off x="8998000" y="1772416"/>
            <a:ext cx="868063" cy="4680000"/>
          </a:xfrm>
        </p:spPr>
        <p:txBody>
          <a:bodyPr/>
          <a:lstStyle/>
          <a:p>
            <a:r>
              <a:rPr lang="en-US" altLang="ko-KR" b="1" dirty="0" smtClean="0"/>
              <a:t>04</a:t>
            </a:r>
          </a:p>
          <a:p>
            <a:endParaRPr lang="en-US" altLang="ko-KR" b="1" dirty="0" smtClean="0"/>
          </a:p>
          <a:p>
            <a:endParaRPr lang="en-US" altLang="ko-KR" b="1" dirty="0" smtClean="0"/>
          </a:p>
          <a:p>
            <a:endParaRPr lang="en-US" altLang="ko-KR" b="1" dirty="0" smtClean="0"/>
          </a:p>
          <a:p>
            <a:r>
              <a:rPr lang="en-US" altLang="ko-KR" b="1" dirty="0" smtClean="0"/>
              <a:t>05</a:t>
            </a:r>
            <a:endParaRPr lang="ko-KR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텍스트 개체 틀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chemeClr val="bg2"/>
                </a:solidFill>
              </a:rPr>
              <a:t>펄프제지 산업이란</a:t>
            </a:r>
            <a:r>
              <a:rPr lang="en-US" altLang="ko-KR" b="1" dirty="0" smtClean="0">
                <a:solidFill>
                  <a:schemeClr val="bg2"/>
                </a:solidFill>
              </a:rPr>
              <a:t>?</a:t>
            </a:r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5"/>
          </p:nvPr>
        </p:nvSpPr>
        <p:spPr>
          <a:xfrm>
            <a:off x="719999" y="2975784"/>
            <a:ext cx="8679643" cy="3600000"/>
          </a:xfrm>
        </p:spPr>
        <p:txBody>
          <a:bodyPr>
            <a:normAutofit fontScale="25000" lnSpcReduction="20000"/>
          </a:bodyPr>
          <a:lstStyle/>
          <a:p>
            <a:endParaRPr lang="en-US" altLang="ko-KR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altLang="ko-KR" sz="12800" b="1" dirty="0" smtClean="0">
                <a:solidFill>
                  <a:srgbClr val="23AC38"/>
                </a:solidFill>
              </a:rPr>
              <a:t>•</a:t>
            </a:r>
            <a:r>
              <a:rPr lang="ko-KR" altLang="en-US" sz="12800" b="1" dirty="0" smtClean="0">
                <a:solidFill>
                  <a:srgbClr val="23AC38"/>
                </a:solidFill>
              </a:rPr>
              <a:t>  제지산업은 </a:t>
            </a:r>
            <a:r>
              <a:rPr lang="ko-KR" altLang="en-US" sz="12800" b="1" dirty="0" err="1" smtClean="0">
                <a:solidFill>
                  <a:srgbClr val="23AC38"/>
                </a:solidFill>
              </a:rPr>
              <a:t>목재칩을</a:t>
            </a:r>
            <a:r>
              <a:rPr lang="ko-KR" altLang="en-US" sz="12800" b="1" dirty="0" smtClean="0">
                <a:solidFill>
                  <a:srgbClr val="23AC38"/>
                </a:solidFill>
              </a:rPr>
              <a:t> </a:t>
            </a:r>
            <a:r>
              <a:rPr lang="ko-KR" altLang="en-US" sz="12800" b="1" dirty="0" err="1" smtClean="0">
                <a:solidFill>
                  <a:srgbClr val="23AC38"/>
                </a:solidFill>
              </a:rPr>
              <a:t>이용하여펄프를</a:t>
            </a:r>
            <a:r>
              <a:rPr lang="ko-KR" altLang="en-US" sz="12800" b="1" dirty="0" smtClean="0">
                <a:solidFill>
                  <a:srgbClr val="23AC38"/>
                </a:solidFill>
              </a:rPr>
              <a:t> 생산하는</a:t>
            </a:r>
            <a:endParaRPr lang="en-US" altLang="ko-KR" sz="12800" b="1" dirty="0" smtClean="0">
              <a:solidFill>
                <a:srgbClr val="23AC38"/>
              </a:solidFill>
            </a:endParaRPr>
          </a:p>
          <a:p>
            <a:endParaRPr lang="en-US" altLang="ko-KR" sz="3200" b="1" dirty="0" smtClean="0">
              <a:solidFill>
                <a:srgbClr val="23AC38"/>
              </a:solidFill>
            </a:endParaRPr>
          </a:p>
          <a:p>
            <a:r>
              <a:rPr lang="ko-KR" altLang="en-US" sz="12800" b="1" dirty="0" smtClean="0">
                <a:solidFill>
                  <a:srgbClr val="23AC38"/>
                </a:solidFill>
              </a:rPr>
              <a:t> 펄프제조업과 생산된 펄프 및 폐지를 원료로 하</a:t>
            </a:r>
            <a:endParaRPr lang="en-US" altLang="ko-KR" sz="12800" b="1" dirty="0" smtClean="0">
              <a:solidFill>
                <a:srgbClr val="23AC38"/>
              </a:solidFill>
            </a:endParaRPr>
          </a:p>
          <a:p>
            <a:endParaRPr lang="en-US" altLang="ko-KR" sz="12800" b="1" dirty="0" smtClean="0">
              <a:solidFill>
                <a:srgbClr val="23AC38"/>
              </a:solidFill>
            </a:endParaRPr>
          </a:p>
          <a:p>
            <a:r>
              <a:rPr lang="en-US" altLang="ko-KR" sz="12800" b="1" dirty="0" smtClean="0">
                <a:solidFill>
                  <a:srgbClr val="23AC38"/>
                </a:solidFill>
              </a:rPr>
              <a:t> </a:t>
            </a:r>
            <a:r>
              <a:rPr lang="ko-KR" altLang="en-US" sz="12800" b="1" dirty="0" err="1" smtClean="0">
                <a:solidFill>
                  <a:srgbClr val="23AC38"/>
                </a:solidFill>
              </a:rPr>
              <a:t>여각종</a:t>
            </a:r>
            <a:r>
              <a:rPr lang="ko-KR" altLang="en-US" sz="12800" b="1" dirty="0" smtClean="0">
                <a:solidFill>
                  <a:srgbClr val="23AC38"/>
                </a:solidFill>
              </a:rPr>
              <a:t> </a:t>
            </a:r>
            <a:r>
              <a:rPr lang="ko-KR" altLang="en-US" sz="12800" b="1" dirty="0" err="1" smtClean="0">
                <a:solidFill>
                  <a:srgbClr val="23AC38"/>
                </a:solidFill>
              </a:rPr>
              <a:t>종이및</a:t>
            </a:r>
            <a:r>
              <a:rPr lang="ko-KR" altLang="en-US" sz="12800" b="1" dirty="0" smtClean="0">
                <a:solidFill>
                  <a:srgbClr val="23AC38"/>
                </a:solidFill>
              </a:rPr>
              <a:t> 종이제품을 생산하는</a:t>
            </a:r>
            <a:r>
              <a:rPr lang="en-US" altLang="ko-KR" sz="12800" b="1" dirty="0" smtClean="0">
                <a:solidFill>
                  <a:srgbClr val="23AC38"/>
                </a:solidFill>
              </a:rPr>
              <a:t> </a:t>
            </a:r>
            <a:r>
              <a:rPr lang="ko-KR" altLang="en-US" sz="12800" b="1" dirty="0" smtClean="0">
                <a:solidFill>
                  <a:srgbClr val="23AC38"/>
                </a:solidFill>
              </a:rPr>
              <a:t>종이 </a:t>
            </a:r>
            <a:r>
              <a:rPr lang="ko-KR" altLang="en-US" sz="12800" b="1" dirty="0" err="1" smtClean="0">
                <a:solidFill>
                  <a:srgbClr val="23AC38"/>
                </a:solidFill>
              </a:rPr>
              <a:t>및판지</a:t>
            </a:r>
            <a:endParaRPr lang="en-US" altLang="ko-KR" sz="12800" b="1" dirty="0" smtClean="0">
              <a:solidFill>
                <a:srgbClr val="23AC38"/>
              </a:solidFill>
            </a:endParaRPr>
          </a:p>
          <a:p>
            <a:endParaRPr lang="en-US" altLang="ko-KR" sz="12800" b="1" dirty="0" smtClean="0">
              <a:solidFill>
                <a:srgbClr val="23AC38"/>
              </a:solidFill>
            </a:endParaRPr>
          </a:p>
          <a:p>
            <a:r>
              <a:rPr lang="ko-KR" altLang="en-US" sz="12800" b="1" dirty="0" smtClean="0">
                <a:solidFill>
                  <a:srgbClr val="23AC38"/>
                </a:solidFill>
              </a:rPr>
              <a:t>       제조업으로 구성됨</a:t>
            </a:r>
          </a:p>
          <a:p>
            <a:endParaRPr lang="ko-KR" alt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펄프제지산업의 분류</a:t>
            </a:r>
            <a:endParaRPr lang="ko-KR" altLang="en-US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5"/>
          </p:nvPr>
        </p:nvSpPr>
        <p:spPr>
          <a:xfrm>
            <a:off x="5398602" y="2466163"/>
            <a:ext cx="3416833" cy="360000"/>
          </a:xfrm>
        </p:spPr>
        <p:txBody>
          <a:bodyPr>
            <a:noAutofit/>
          </a:bodyPr>
          <a:lstStyle/>
          <a:p>
            <a:r>
              <a:rPr lang="ko-KR" altLang="en-US" b="1" dirty="0" smtClean="0">
                <a:solidFill>
                  <a:srgbClr val="00B050"/>
                </a:solidFill>
              </a:rPr>
              <a:t>판지</a:t>
            </a:r>
            <a:endParaRPr lang="ko-KR" altLang="en-US" b="1" dirty="0">
              <a:solidFill>
                <a:srgbClr val="00B050"/>
              </a:solidFill>
            </a:endParaRP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fontAlgn="t"/>
            <a:r>
              <a:rPr lang="en-US" altLang="ko-KR" dirty="0" smtClean="0"/>
              <a:t>•</a:t>
            </a:r>
            <a:r>
              <a:rPr lang="ko-KR" altLang="en-US" dirty="0" smtClean="0"/>
              <a:t>  </a:t>
            </a:r>
            <a:r>
              <a:rPr lang="ko-KR" altLang="en-US" b="1" dirty="0" err="1" smtClean="0"/>
              <a:t>권취지</a:t>
            </a:r>
            <a:endParaRPr lang="ko-KR" altLang="en-US" b="1" dirty="0" smtClean="0"/>
          </a:p>
          <a:p>
            <a:pPr fontAlgn="t"/>
            <a:r>
              <a:rPr lang="ko-KR" altLang="en-US" dirty="0" smtClean="0"/>
              <a:t>   신문인쇄용지</a:t>
            </a:r>
            <a:endParaRPr lang="en-US" altLang="ko-KR" dirty="0" smtClean="0"/>
          </a:p>
          <a:p>
            <a:pPr fontAlgn="t"/>
            <a:endParaRPr lang="ko-KR" altLang="en-US" dirty="0" smtClean="0"/>
          </a:p>
          <a:p>
            <a:pPr fontAlgn="t"/>
            <a:r>
              <a:rPr lang="en-US" altLang="ko-KR" dirty="0" smtClean="0"/>
              <a:t>•</a:t>
            </a:r>
            <a:r>
              <a:rPr lang="ko-KR" altLang="en-US" dirty="0" smtClean="0"/>
              <a:t>  </a:t>
            </a:r>
            <a:r>
              <a:rPr lang="ko-KR" altLang="en-US" b="1" dirty="0" err="1" smtClean="0"/>
              <a:t>평관지</a:t>
            </a:r>
            <a:endParaRPr lang="ko-KR" altLang="en-US" b="1" dirty="0" smtClean="0"/>
          </a:p>
          <a:p>
            <a:pPr fontAlgn="t"/>
            <a:r>
              <a:rPr lang="ko-KR" altLang="en-US" dirty="0" smtClean="0"/>
              <a:t>   평판으로 </a:t>
            </a:r>
            <a:r>
              <a:rPr lang="ko-KR" altLang="en-US" dirty="0" err="1" smtClean="0"/>
              <a:t>제단된</a:t>
            </a:r>
            <a:r>
              <a:rPr lang="ko-KR" altLang="en-US" dirty="0" smtClean="0"/>
              <a:t> 용지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속치</a:t>
            </a:r>
            <a:r>
              <a:rPr lang="ko-KR" altLang="en-US" dirty="0" smtClean="0"/>
              <a:t> 갱지</a:t>
            </a:r>
            <a:r>
              <a:rPr lang="en-US" altLang="ko-KR" dirty="0" smtClean="0"/>
              <a:t>)</a:t>
            </a:r>
          </a:p>
          <a:p>
            <a:pPr fontAlgn="t"/>
            <a:endParaRPr lang="en-US" altLang="ko-KR" dirty="0" smtClean="0"/>
          </a:p>
          <a:p>
            <a:pPr fontAlgn="t"/>
            <a:r>
              <a:rPr lang="en-US" altLang="ko-KR" dirty="0" smtClean="0"/>
              <a:t>•</a:t>
            </a:r>
            <a:r>
              <a:rPr lang="ko-KR" altLang="en-US" dirty="0" smtClean="0"/>
              <a:t>  </a:t>
            </a:r>
            <a:r>
              <a:rPr lang="ko-KR" altLang="en-US" b="1" dirty="0" smtClean="0"/>
              <a:t>인쇄용지</a:t>
            </a:r>
            <a:endParaRPr lang="ko-KR" altLang="en-US" dirty="0" smtClean="0"/>
          </a:p>
          <a:p>
            <a:pPr fontAlgn="t"/>
            <a:r>
              <a:rPr lang="ko-KR" altLang="en-US" dirty="0" smtClean="0"/>
              <a:t>    </a:t>
            </a:r>
            <a:r>
              <a:rPr lang="ko-KR" altLang="en-US" dirty="0" err="1" smtClean="0"/>
              <a:t>백상지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아트지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중질지</a:t>
            </a:r>
            <a:endParaRPr lang="en-US" altLang="ko-KR" dirty="0" smtClean="0"/>
          </a:p>
          <a:p>
            <a:pPr fontAlgn="t"/>
            <a:endParaRPr lang="ko-KR" altLang="en-US" dirty="0" smtClean="0"/>
          </a:p>
          <a:p>
            <a:pPr fontAlgn="t"/>
            <a:r>
              <a:rPr lang="en-US" altLang="ko-KR" dirty="0" smtClean="0"/>
              <a:t>•</a:t>
            </a:r>
            <a:r>
              <a:rPr lang="ko-KR" altLang="en-US" dirty="0" smtClean="0"/>
              <a:t>  </a:t>
            </a:r>
            <a:r>
              <a:rPr lang="ko-KR" altLang="en-US" b="1" dirty="0" smtClean="0"/>
              <a:t>기타지</a:t>
            </a:r>
          </a:p>
          <a:p>
            <a:pPr fontAlgn="t"/>
            <a:r>
              <a:rPr lang="ko-KR" altLang="en-US" dirty="0" smtClean="0"/>
              <a:t>    위생용지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크라프트지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박엽지</a:t>
            </a:r>
            <a:r>
              <a:rPr lang="en-US" altLang="ko-KR" dirty="0" smtClean="0"/>
              <a:t>, </a:t>
            </a:r>
          </a:p>
          <a:p>
            <a:pPr fontAlgn="t"/>
            <a:r>
              <a:rPr lang="en-US" altLang="ko-KR" dirty="0" smtClean="0"/>
              <a:t>   </a:t>
            </a:r>
            <a:r>
              <a:rPr lang="ko-KR" altLang="en-US" dirty="0" smtClean="0"/>
              <a:t>기타 특수지</a:t>
            </a:r>
          </a:p>
          <a:p>
            <a:pPr fontAlgn="t"/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fontAlgn="t"/>
            <a:endParaRPr lang="ko-KR" altLang="en-US" sz="2400" dirty="0" smtClean="0"/>
          </a:p>
          <a:p>
            <a:pPr fontAlgn="t"/>
            <a:r>
              <a:rPr lang="en-US" altLang="ko-KR" dirty="0" smtClean="0"/>
              <a:t>•</a:t>
            </a:r>
            <a:r>
              <a:rPr lang="ko-KR" altLang="en-US" dirty="0" smtClean="0"/>
              <a:t>  </a:t>
            </a:r>
            <a:r>
              <a:rPr lang="ko-KR" altLang="en-US" b="1" dirty="0" smtClean="0"/>
              <a:t>백관지</a:t>
            </a:r>
            <a:endParaRPr lang="en-US" altLang="ko-KR" b="1" dirty="0" smtClean="0"/>
          </a:p>
          <a:p>
            <a:pPr fontAlgn="t"/>
            <a:endParaRPr lang="ko-KR" altLang="en-US" b="1" dirty="0" smtClean="0"/>
          </a:p>
          <a:p>
            <a:pPr fontAlgn="t"/>
            <a:r>
              <a:rPr lang="ko-KR" altLang="en-US" dirty="0" smtClean="0"/>
              <a:t>   도공 백관지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비도공백관지</a:t>
            </a:r>
            <a:endParaRPr lang="en-US" altLang="ko-KR" dirty="0" smtClean="0"/>
          </a:p>
          <a:p>
            <a:pPr fontAlgn="t"/>
            <a:endParaRPr lang="ko-KR" altLang="en-US" dirty="0" smtClean="0"/>
          </a:p>
          <a:p>
            <a:pPr fontAlgn="t"/>
            <a:r>
              <a:rPr lang="en-US" altLang="ko-KR" dirty="0" smtClean="0"/>
              <a:t>•</a:t>
            </a:r>
            <a:r>
              <a:rPr lang="ko-KR" altLang="en-US" dirty="0" smtClean="0"/>
              <a:t>  </a:t>
            </a:r>
            <a:r>
              <a:rPr lang="ko-KR" altLang="en-US" b="1" dirty="0" smtClean="0"/>
              <a:t>골판지</a:t>
            </a:r>
            <a:endParaRPr lang="en-US" altLang="ko-KR" b="1" dirty="0" smtClean="0"/>
          </a:p>
          <a:p>
            <a:pPr fontAlgn="t"/>
            <a:endParaRPr lang="ko-KR" altLang="en-US" b="1" dirty="0" smtClean="0"/>
          </a:p>
          <a:p>
            <a:pPr fontAlgn="t"/>
            <a:r>
              <a:rPr lang="ko-KR" altLang="en-US" dirty="0" smtClean="0"/>
              <a:t>   </a:t>
            </a:r>
            <a:r>
              <a:rPr lang="ko-KR" altLang="en-US" dirty="0" err="1" smtClean="0"/>
              <a:t>라이너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골심지</a:t>
            </a:r>
            <a:endParaRPr lang="en-US" altLang="ko-KR" dirty="0" smtClean="0"/>
          </a:p>
          <a:p>
            <a:pPr fontAlgn="t"/>
            <a:endParaRPr lang="ko-KR" altLang="en-US" dirty="0" smtClean="0"/>
          </a:p>
          <a:p>
            <a:pPr fontAlgn="t"/>
            <a:r>
              <a:rPr lang="en-US" altLang="ko-KR" dirty="0" smtClean="0"/>
              <a:t>•</a:t>
            </a:r>
            <a:r>
              <a:rPr lang="ko-KR" altLang="en-US" dirty="0" smtClean="0"/>
              <a:t>  </a:t>
            </a:r>
            <a:r>
              <a:rPr lang="ko-KR" altLang="en-US" b="1" dirty="0" smtClean="0"/>
              <a:t>기타판지</a:t>
            </a:r>
            <a:endParaRPr lang="en-US" altLang="ko-KR" b="1" dirty="0" smtClean="0"/>
          </a:p>
          <a:p>
            <a:pPr fontAlgn="t"/>
            <a:endParaRPr lang="ko-KR" altLang="en-US" b="1" dirty="0" smtClean="0"/>
          </a:p>
          <a:p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8"/>
          </p:nvPr>
        </p:nvSpPr>
        <p:spPr>
          <a:xfrm>
            <a:off x="719999" y="2466163"/>
            <a:ext cx="1742173" cy="360000"/>
          </a:xfrm>
        </p:spPr>
        <p:txBody>
          <a:bodyPr>
            <a:noAutofit/>
          </a:bodyPr>
          <a:lstStyle/>
          <a:p>
            <a:r>
              <a:rPr lang="ko-KR" altLang="en-US" b="1" dirty="0" smtClean="0">
                <a:solidFill>
                  <a:srgbClr val="00B050"/>
                </a:solidFill>
              </a:rPr>
              <a:t>종이</a:t>
            </a:r>
            <a:endParaRPr lang="ko-KR" altLang="en-US" b="1" dirty="0">
              <a:solidFill>
                <a:srgbClr val="00B050"/>
              </a:solidFill>
            </a:endParaRPr>
          </a:p>
        </p:txBody>
      </p:sp>
      <p:pic>
        <p:nvPicPr>
          <p:cNvPr id="44" name="그림 43" descr="imagesCAKW42H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0708" y="5114892"/>
            <a:ext cx="2994066" cy="2446371"/>
          </a:xfrm>
          <a:prstGeom prst="rect">
            <a:avLst/>
          </a:prstGeom>
        </p:spPr>
      </p:pic>
      <p:pic>
        <p:nvPicPr>
          <p:cNvPr id="45" name="그림 44" descr="1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471" y="5533255"/>
            <a:ext cx="1898676" cy="1789137"/>
          </a:xfrm>
          <a:prstGeom prst="rect">
            <a:avLst/>
          </a:prstGeom>
        </p:spPr>
      </p:pic>
      <p:pic>
        <p:nvPicPr>
          <p:cNvPr id="46" name="그림 45" descr="3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5660" y="5533255"/>
            <a:ext cx="1971702" cy="1809433"/>
          </a:xfrm>
          <a:prstGeom prst="rect">
            <a:avLst/>
          </a:prstGeom>
        </p:spPr>
      </p:pic>
      <p:pic>
        <p:nvPicPr>
          <p:cNvPr id="47" name="그림 46" descr="2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6901" y="5314177"/>
            <a:ext cx="2247619" cy="2028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chemeClr val="bg2"/>
                </a:solidFill>
              </a:rPr>
              <a:t>펄프제지산업의 특성</a:t>
            </a:r>
            <a:endParaRPr lang="ko-KR" altLang="en-US" b="1" dirty="0">
              <a:solidFill>
                <a:schemeClr val="bg2"/>
              </a:solidFill>
            </a:endParaRP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5"/>
          </p:nvPr>
        </p:nvSpPr>
        <p:spPr>
          <a:xfrm>
            <a:off x="720000" y="2975784"/>
            <a:ext cx="8716156" cy="3600000"/>
          </a:xfrm>
        </p:spPr>
        <p:txBody>
          <a:bodyPr>
            <a:normAutofit/>
          </a:bodyPr>
          <a:lstStyle/>
          <a:p>
            <a:pPr fontAlgn="t"/>
            <a:endParaRPr lang="en-US" altLang="ko-KR" sz="2800" dirty="0" smtClean="0">
              <a:solidFill>
                <a:srgbClr val="C00000"/>
              </a:solidFill>
            </a:endParaRPr>
          </a:p>
          <a:p>
            <a:pPr fontAlgn="t"/>
            <a:r>
              <a:rPr lang="en-US" altLang="ko-KR" sz="2800" dirty="0" smtClean="0">
                <a:solidFill>
                  <a:srgbClr val="C00000"/>
                </a:solidFill>
              </a:rPr>
              <a:t>•</a:t>
            </a:r>
            <a:r>
              <a:rPr lang="ko-KR" altLang="en-US" sz="2800" dirty="0" smtClean="0">
                <a:solidFill>
                  <a:srgbClr val="C00000"/>
                </a:solidFill>
              </a:rPr>
              <a:t>  전형적인 내수산업으로  </a:t>
            </a:r>
            <a:r>
              <a:rPr lang="en-US" altLang="ko-KR" sz="2800" dirty="0" smtClean="0">
                <a:solidFill>
                  <a:srgbClr val="C00000"/>
                </a:solidFill>
              </a:rPr>
              <a:t>GDP</a:t>
            </a:r>
            <a:r>
              <a:rPr lang="ko-KR" altLang="en-US" sz="2800" dirty="0" smtClean="0">
                <a:solidFill>
                  <a:srgbClr val="C00000"/>
                </a:solidFill>
              </a:rPr>
              <a:t>수준에 비례하여 성장함</a:t>
            </a:r>
            <a:endParaRPr lang="en-US" altLang="ko-KR" sz="2800" dirty="0" smtClean="0">
              <a:solidFill>
                <a:srgbClr val="C00000"/>
              </a:solidFill>
            </a:endParaRPr>
          </a:p>
          <a:p>
            <a:pPr fontAlgn="t"/>
            <a:endParaRPr lang="ko-KR" altLang="en-US" sz="2800" dirty="0" smtClean="0">
              <a:solidFill>
                <a:srgbClr val="C00000"/>
              </a:solidFill>
            </a:endParaRPr>
          </a:p>
          <a:p>
            <a:pPr fontAlgn="t"/>
            <a:r>
              <a:rPr lang="en-US" altLang="ko-KR" sz="2800" dirty="0" smtClean="0">
                <a:solidFill>
                  <a:srgbClr val="C00000"/>
                </a:solidFill>
              </a:rPr>
              <a:t>•</a:t>
            </a:r>
            <a:r>
              <a:rPr lang="ko-KR" altLang="en-US" sz="2800" dirty="0" smtClean="0">
                <a:solidFill>
                  <a:srgbClr val="C00000"/>
                </a:solidFill>
              </a:rPr>
              <a:t>  자본집약적 장치산업으로 수익성이 낮음</a:t>
            </a:r>
            <a:endParaRPr lang="en-US" altLang="ko-KR" sz="2800" dirty="0" smtClean="0">
              <a:solidFill>
                <a:srgbClr val="C00000"/>
              </a:solidFill>
            </a:endParaRPr>
          </a:p>
          <a:p>
            <a:pPr fontAlgn="t"/>
            <a:endParaRPr lang="ko-KR" altLang="en-US" sz="2800" dirty="0" smtClean="0">
              <a:solidFill>
                <a:srgbClr val="C00000"/>
              </a:solidFill>
            </a:endParaRPr>
          </a:p>
          <a:p>
            <a:pPr fontAlgn="t"/>
            <a:r>
              <a:rPr lang="en-US" altLang="ko-KR" sz="2800" dirty="0" smtClean="0">
                <a:solidFill>
                  <a:srgbClr val="C00000"/>
                </a:solidFill>
              </a:rPr>
              <a:t>•</a:t>
            </a:r>
            <a:r>
              <a:rPr lang="ko-KR" altLang="en-US" sz="2800" dirty="0" smtClean="0">
                <a:solidFill>
                  <a:srgbClr val="C00000"/>
                </a:solidFill>
              </a:rPr>
              <a:t>  원재료의 해외 의존도와 자원재활용도가 높음</a:t>
            </a:r>
            <a:endParaRPr lang="en-US" altLang="ko-KR" sz="2800" dirty="0" smtClean="0">
              <a:solidFill>
                <a:srgbClr val="C00000"/>
              </a:solidFill>
            </a:endParaRPr>
          </a:p>
          <a:p>
            <a:pPr fontAlgn="t"/>
            <a:endParaRPr lang="ko-KR" altLang="en-US" sz="2800" dirty="0" smtClean="0">
              <a:solidFill>
                <a:srgbClr val="C00000"/>
              </a:solidFill>
            </a:endParaRPr>
          </a:p>
          <a:p>
            <a:pPr fontAlgn="t"/>
            <a:r>
              <a:rPr lang="en-US" altLang="ko-KR" sz="2800" dirty="0" smtClean="0">
                <a:solidFill>
                  <a:srgbClr val="C00000"/>
                </a:solidFill>
              </a:rPr>
              <a:t>•</a:t>
            </a:r>
            <a:r>
              <a:rPr lang="ko-KR" altLang="en-US" sz="2800" dirty="0" smtClean="0">
                <a:solidFill>
                  <a:srgbClr val="C00000"/>
                </a:solidFill>
              </a:rPr>
              <a:t>  에너지 소비가 많고 대량의 공해를 유발함</a:t>
            </a:r>
          </a:p>
          <a:p>
            <a:pPr marL="72000" indent="-180000" defTabSz="828000">
              <a:spcBef>
                <a:spcPts val="400"/>
              </a:spcBef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chemeClr val="bg2"/>
                </a:solidFill>
              </a:rPr>
              <a:t>펄프제지산업의 국내현황</a:t>
            </a:r>
            <a:endParaRPr lang="en-US" altLang="ko-KR" b="1" dirty="0" smtClean="0">
              <a:solidFill>
                <a:schemeClr val="bg2"/>
              </a:solidFill>
            </a:endParaRPr>
          </a:p>
        </p:txBody>
      </p:sp>
      <p:pic>
        <p:nvPicPr>
          <p:cNvPr id="14" name="그림 13" descr="paper1023-3_lucio6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880" y="1626364"/>
            <a:ext cx="5586489" cy="5440437"/>
          </a:xfrm>
          <a:prstGeom prst="rect">
            <a:avLst/>
          </a:prstGeom>
        </p:spPr>
      </p:pic>
      <p:pic>
        <p:nvPicPr>
          <p:cNvPr id="13" name="그림 12" descr="imagesCA12QR6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2090" y="4291813"/>
            <a:ext cx="2884527" cy="2555910"/>
          </a:xfrm>
          <a:prstGeom prst="rect">
            <a:avLst/>
          </a:prstGeom>
        </p:spPr>
      </p:pic>
      <p:pic>
        <p:nvPicPr>
          <p:cNvPr id="16" name="그림 15" descr="imagesCASODD1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0908" y="1407286"/>
            <a:ext cx="3906891" cy="2701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chemeClr val="bg2"/>
                </a:solidFill>
              </a:rPr>
              <a:t>펄프제지산업의 국내현황</a:t>
            </a:r>
            <a:endParaRPr lang="ko-KR" altLang="en-US" b="1" dirty="0">
              <a:solidFill>
                <a:schemeClr val="bg2"/>
              </a:solidFill>
            </a:endParaRP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6"/>
          </p:nvPr>
        </p:nvSpPr>
        <p:spPr>
          <a:xfrm>
            <a:off x="720000" y="2975784"/>
            <a:ext cx="8643130" cy="3600000"/>
          </a:xfrm>
        </p:spPr>
        <p:txBody>
          <a:bodyPr/>
          <a:lstStyle/>
          <a:p>
            <a:endParaRPr lang="en-US" altLang="ko-KR" dirty="0" smtClean="0"/>
          </a:p>
          <a:p>
            <a:endParaRPr lang="en-US" altLang="ko-KR" dirty="0" smtClean="0">
              <a:solidFill>
                <a:srgbClr val="23AC38"/>
              </a:solidFill>
            </a:endParaRPr>
          </a:p>
          <a:p>
            <a:r>
              <a:rPr lang="en-US" altLang="ko-KR" sz="3200" dirty="0" smtClean="0">
                <a:solidFill>
                  <a:srgbClr val="23AC38"/>
                </a:solidFill>
              </a:rPr>
              <a:t>-</a:t>
            </a:r>
            <a:r>
              <a:rPr lang="ko-KR" altLang="en-US" sz="3200" dirty="0" smtClean="0">
                <a:solidFill>
                  <a:srgbClr val="23AC38"/>
                </a:solidFill>
              </a:rPr>
              <a:t>제지산업은 국가의 산업활동 및 문화활동과</a:t>
            </a:r>
            <a:endParaRPr lang="en-US" altLang="ko-KR" sz="3200" dirty="0" smtClean="0">
              <a:solidFill>
                <a:srgbClr val="23AC38"/>
              </a:solidFill>
            </a:endParaRPr>
          </a:p>
          <a:p>
            <a:r>
              <a:rPr lang="ko-KR" altLang="en-US" sz="3200" dirty="0" smtClean="0">
                <a:solidFill>
                  <a:srgbClr val="23AC38"/>
                </a:solidFill>
              </a:rPr>
              <a:t> </a:t>
            </a:r>
            <a:endParaRPr lang="en-US" altLang="ko-KR" sz="3200" dirty="0" smtClean="0">
              <a:solidFill>
                <a:srgbClr val="23AC38"/>
              </a:solidFill>
            </a:endParaRPr>
          </a:p>
          <a:p>
            <a:r>
              <a:rPr lang="ko-KR" altLang="en-US" sz="3200" dirty="0" smtClean="0">
                <a:solidFill>
                  <a:srgbClr val="23AC38"/>
                </a:solidFill>
              </a:rPr>
              <a:t>밀접한 관련이 있기 때문에 세계 각국은 물로 우</a:t>
            </a:r>
            <a:endParaRPr lang="en-US" altLang="ko-KR" sz="3200" dirty="0" smtClean="0">
              <a:solidFill>
                <a:srgbClr val="23AC38"/>
              </a:solidFill>
            </a:endParaRPr>
          </a:p>
          <a:p>
            <a:endParaRPr lang="en-US" altLang="ko-KR" sz="3200" dirty="0" smtClean="0">
              <a:solidFill>
                <a:srgbClr val="23AC38"/>
              </a:solidFill>
            </a:endParaRPr>
          </a:p>
          <a:p>
            <a:r>
              <a:rPr lang="ko-KR" altLang="en-US" sz="3200" dirty="0" smtClean="0">
                <a:solidFill>
                  <a:srgbClr val="23AC38"/>
                </a:solidFill>
              </a:rPr>
              <a:t>리나라도 내수중심으로 성장하고 있음</a:t>
            </a:r>
            <a:endParaRPr lang="en-US" altLang="ko-KR" sz="3200" dirty="0" smtClean="0">
              <a:solidFill>
                <a:srgbClr val="23AC38"/>
              </a:solidFill>
            </a:endParaRPr>
          </a:p>
          <a:p>
            <a:pPr marL="649947" indent="-514350"/>
            <a:endParaRPr lang="en-US" altLang="ko-KR" sz="3200" dirty="0" smtClean="0">
              <a:solidFill>
                <a:srgbClr val="23AC38"/>
              </a:solidFill>
            </a:endParaRPr>
          </a:p>
          <a:p>
            <a:pPr marL="649947" indent="-514350"/>
            <a:r>
              <a:rPr lang="en-US" altLang="ko-KR" sz="3200" dirty="0" smtClean="0">
                <a:solidFill>
                  <a:srgbClr val="23AC38"/>
                </a:solidFill>
              </a:rPr>
              <a:t>-</a:t>
            </a:r>
            <a:r>
              <a:rPr lang="ko-KR" altLang="en-US" sz="3200" dirty="0" smtClean="0">
                <a:solidFill>
                  <a:srgbClr val="23AC38"/>
                </a:solidFill>
              </a:rPr>
              <a:t>제지산업은 제품의 수요에 따라 문화용지</a:t>
            </a:r>
            <a:r>
              <a:rPr lang="en-US" altLang="ko-KR" sz="3200" dirty="0" smtClean="0">
                <a:solidFill>
                  <a:srgbClr val="23AC38"/>
                </a:solidFill>
              </a:rPr>
              <a:t>(</a:t>
            </a:r>
            <a:r>
              <a:rPr lang="ko-KR" altLang="en-US" sz="3200" dirty="0" smtClean="0">
                <a:solidFill>
                  <a:srgbClr val="23AC38"/>
                </a:solidFill>
              </a:rPr>
              <a:t>신문</a:t>
            </a:r>
            <a:r>
              <a:rPr lang="en-US" altLang="ko-KR" sz="3200" dirty="0" smtClean="0">
                <a:solidFill>
                  <a:srgbClr val="23AC38"/>
                </a:solidFill>
              </a:rPr>
              <a:t>,</a:t>
            </a:r>
          </a:p>
          <a:p>
            <a:endParaRPr lang="en-US" altLang="ko-KR" sz="3200" dirty="0" smtClean="0">
              <a:solidFill>
                <a:srgbClr val="23AC38"/>
              </a:solidFill>
            </a:endParaRPr>
          </a:p>
          <a:p>
            <a:r>
              <a:rPr lang="ko-KR" altLang="en-US" sz="3200" dirty="0" smtClean="0">
                <a:solidFill>
                  <a:srgbClr val="23AC38"/>
                </a:solidFill>
              </a:rPr>
              <a:t>인쇄용지</a:t>
            </a:r>
            <a:r>
              <a:rPr lang="en-US" altLang="ko-KR" sz="3200" dirty="0" smtClean="0">
                <a:solidFill>
                  <a:srgbClr val="23AC38"/>
                </a:solidFill>
              </a:rPr>
              <a:t>), </a:t>
            </a:r>
            <a:r>
              <a:rPr lang="ko-KR" altLang="en-US" sz="3200" dirty="0" smtClean="0">
                <a:solidFill>
                  <a:srgbClr val="23AC38"/>
                </a:solidFill>
              </a:rPr>
              <a:t>산업용지</a:t>
            </a:r>
            <a:r>
              <a:rPr lang="en-US" altLang="ko-KR" sz="3200" dirty="0" smtClean="0">
                <a:solidFill>
                  <a:srgbClr val="23AC38"/>
                </a:solidFill>
              </a:rPr>
              <a:t>(</a:t>
            </a:r>
            <a:r>
              <a:rPr lang="ko-KR" altLang="en-US" sz="3200" dirty="0" err="1" smtClean="0">
                <a:solidFill>
                  <a:srgbClr val="23AC38"/>
                </a:solidFill>
              </a:rPr>
              <a:t>크라프트지</a:t>
            </a:r>
            <a:r>
              <a:rPr lang="en-US" altLang="ko-KR" sz="3200" dirty="0" smtClean="0">
                <a:solidFill>
                  <a:srgbClr val="23AC38"/>
                </a:solidFill>
              </a:rPr>
              <a:t>,</a:t>
            </a:r>
            <a:r>
              <a:rPr lang="ko-KR" altLang="en-US" sz="3200" dirty="0" err="1" smtClean="0">
                <a:solidFill>
                  <a:srgbClr val="23AC38"/>
                </a:solidFill>
              </a:rPr>
              <a:t>백판지</a:t>
            </a:r>
            <a:r>
              <a:rPr lang="en-US" altLang="ko-KR" sz="3200" dirty="0" smtClean="0">
                <a:solidFill>
                  <a:srgbClr val="23AC38"/>
                </a:solidFill>
              </a:rPr>
              <a:t>,</a:t>
            </a:r>
            <a:r>
              <a:rPr lang="ko-KR" altLang="en-US" sz="3200" dirty="0" err="1" smtClean="0">
                <a:solidFill>
                  <a:srgbClr val="23AC38"/>
                </a:solidFill>
              </a:rPr>
              <a:t>골판</a:t>
            </a:r>
            <a:endParaRPr lang="en-US" altLang="ko-KR" sz="3200" dirty="0" smtClean="0">
              <a:solidFill>
                <a:srgbClr val="23AC38"/>
              </a:solidFill>
            </a:endParaRPr>
          </a:p>
          <a:p>
            <a:endParaRPr lang="en-US" altLang="ko-KR" sz="3200" dirty="0" smtClean="0">
              <a:solidFill>
                <a:srgbClr val="23AC38"/>
              </a:solidFill>
            </a:endParaRPr>
          </a:p>
          <a:p>
            <a:r>
              <a:rPr lang="ko-KR" altLang="en-US" sz="3200" dirty="0" smtClean="0">
                <a:solidFill>
                  <a:srgbClr val="23AC38"/>
                </a:solidFill>
              </a:rPr>
              <a:t>지 등</a:t>
            </a:r>
            <a:r>
              <a:rPr lang="en-US" altLang="ko-KR" sz="3200" dirty="0" smtClean="0">
                <a:solidFill>
                  <a:srgbClr val="23AC38"/>
                </a:solidFill>
              </a:rPr>
              <a:t>), </a:t>
            </a:r>
            <a:r>
              <a:rPr lang="ko-KR" altLang="en-US" sz="3200" dirty="0" smtClean="0">
                <a:solidFill>
                  <a:srgbClr val="23AC38"/>
                </a:solidFill>
              </a:rPr>
              <a:t>위생용지</a:t>
            </a:r>
            <a:r>
              <a:rPr lang="en-US" altLang="ko-KR" sz="3200" dirty="0" smtClean="0">
                <a:solidFill>
                  <a:srgbClr val="23AC38"/>
                </a:solidFill>
              </a:rPr>
              <a:t>(</a:t>
            </a:r>
            <a:r>
              <a:rPr lang="ko-KR" altLang="en-US" sz="3200" dirty="0" smtClean="0">
                <a:solidFill>
                  <a:srgbClr val="23AC38"/>
                </a:solidFill>
              </a:rPr>
              <a:t>화장지</a:t>
            </a:r>
            <a:r>
              <a:rPr lang="en-US" altLang="ko-KR" sz="3200" dirty="0" smtClean="0">
                <a:solidFill>
                  <a:srgbClr val="23AC38"/>
                </a:solidFill>
              </a:rPr>
              <a:t>, </a:t>
            </a:r>
            <a:r>
              <a:rPr lang="ko-KR" altLang="en-US" sz="3200" dirty="0" smtClean="0">
                <a:solidFill>
                  <a:srgbClr val="23AC38"/>
                </a:solidFill>
              </a:rPr>
              <a:t>생리대 등</a:t>
            </a:r>
            <a:r>
              <a:rPr lang="en-US" altLang="ko-KR" sz="3200" dirty="0" smtClean="0">
                <a:solidFill>
                  <a:srgbClr val="23AC38"/>
                </a:solidFill>
              </a:rPr>
              <a:t>)</a:t>
            </a:r>
            <a:r>
              <a:rPr lang="ko-KR" altLang="en-US" sz="3200" dirty="0" smtClean="0">
                <a:solidFill>
                  <a:srgbClr val="23AC38"/>
                </a:solidFill>
              </a:rPr>
              <a:t>로 나뉘며 </a:t>
            </a:r>
            <a:endParaRPr lang="en-US" altLang="ko-KR" sz="3200" dirty="0" smtClean="0">
              <a:solidFill>
                <a:srgbClr val="23AC38"/>
              </a:solidFill>
            </a:endParaRPr>
          </a:p>
          <a:p>
            <a:endParaRPr lang="en-US" altLang="ko-KR" sz="3200" dirty="0" smtClean="0">
              <a:solidFill>
                <a:srgbClr val="23AC38"/>
              </a:solidFill>
            </a:endParaRPr>
          </a:p>
          <a:p>
            <a:r>
              <a:rPr lang="ko-KR" altLang="en-US" sz="3200" dirty="0" smtClean="0">
                <a:solidFill>
                  <a:srgbClr val="23AC38"/>
                </a:solidFill>
              </a:rPr>
              <a:t>각각의 독특한 시장구조를 가지고 있음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chemeClr val="bg2"/>
                </a:solidFill>
              </a:rPr>
              <a:t>펄프제지산업의 전망</a:t>
            </a:r>
            <a:endParaRPr lang="ko-KR" altLang="en-US" b="1" dirty="0">
              <a:solidFill>
                <a:schemeClr val="bg2"/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altLang="ko-KR" dirty="0" smtClean="0"/>
              <a:t>02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8"/>
          </p:nvPr>
        </p:nvSpPr>
        <p:spPr>
          <a:xfrm>
            <a:off x="928627" y="2904319"/>
            <a:ext cx="1080000" cy="360000"/>
          </a:xfrm>
        </p:spPr>
        <p:txBody>
          <a:bodyPr>
            <a:normAutofit fontScale="25000" lnSpcReduction="20000"/>
          </a:bodyPr>
          <a:lstStyle/>
          <a:p>
            <a:endParaRPr lang="ko-KR" altLang="en-US" dirty="0"/>
          </a:p>
        </p:txBody>
      </p:sp>
      <p:pic>
        <p:nvPicPr>
          <p:cNvPr id="13" name="그림 12" descr="그래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67" y="2648728"/>
            <a:ext cx="4600638" cy="3797352"/>
          </a:xfrm>
          <a:prstGeom prst="rect">
            <a:avLst/>
          </a:prstGeom>
        </p:spPr>
      </p:pic>
      <p:pic>
        <p:nvPicPr>
          <p:cNvPr id="14" name="그림 13" descr="f202020110103_angoon75010315332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6901" y="1334260"/>
            <a:ext cx="3573818" cy="2686145"/>
          </a:xfrm>
          <a:prstGeom prst="rect">
            <a:avLst/>
          </a:prstGeom>
        </p:spPr>
      </p:pic>
      <p:pic>
        <p:nvPicPr>
          <p:cNvPr id="15" name="그림 14" descr="imagesCAKHFX5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2292" y="4036222"/>
            <a:ext cx="4381560" cy="2994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모듈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786</TotalTime>
  <Words>275</Words>
  <Application>Microsoft Office PowerPoint</Application>
  <PresentationFormat>사용자 지정</PresentationFormat>
  <Paragraphs>128</Paragraphs>
  <Slides>13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모듈</vt:lpstr>
      <vt:lpstr>슬라이드 1</vt:lpstr>
      <vt:lpstr>선정이유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우리 나라 제지산업의 원료 확보 방안 </vt:lpstr>
      <vt:lpstr>우리 나라 제지산업의 기술 개발 방안</vt:lpstr>
      <vt:lpstr> 우리 나라 제지산업의 생산성 향상 방안 </vt:lpstr>
      <vt:lpstr>참고문헌</vt:lpstr>
    </vt:vector>
  </TitlesOfParts>
  <Company>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네이버 한글한글 아름답게</dc:creator>
  <cp:lastModifiedBy>ADMIN</cp:lastModifiedBy>
  <cp:revision>120</cp:revision>
  <dcterms:created xsi:type="dcterms:W3CDTF">2012-01-09T02:06:51Z</dcterms:created>
  <dcterms:modified xsi:type="dcterms:W3CDTF">2012-05-21T16:10:30Z</dcterms:modified>
</cp:coreProperties>
</file>