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7" r:id="rId2"/>
    <p:sldId id="261" r:id="rId3"/>
    <p:sldId id="259" r:id="rId4"/>
    <p:sldId id="270" r:id="rId5"/>
    <p:sldId id="260" r:id="rId6"/>
    <p:sldId id="268" r:id="rId7"/>
    <p:sldId id="264" r:id="rId8"/>
    <p:sldId id="267" r:id="rId9"/>
    <p:sldId id="269" r:id="rId10"/>
    <p:sldId id="274" r:id="rId11"/>
    <p:sldId id="275" r:id="rId12"/>
    <p:sldId id="273" r:id="rId13"/>
    <p:sldId id="266" r:id="rId14"/>
    <p:sldId id="263" r:id="rId15"/>
  </p:sldIdLst>
  <p:sldSz cx="9144000" cy="6858000" type="screen4x3"/>
  <p:notesSz cx="6858000" cy="9144000"/>
  <p:embeddedFontLst>
    <p:embeddedFont>
      <p:font typeface="HY나무L" pitchFamily="18" charset="-127"/>
      <p:regular r:id="rId17"/>
    </p:embeddedFont>
    <p:embeddedFont>
      <p:font typeface="맑은 고딕" pitchFamily="50" charset="-127"/>
      <p:regular r:id="rId18"/>
      <p:bold r:id="rId19"/>
    </p:embeddedFont>
    <p:embeddedFont>
      <p:font typeface="HY나무M" pitchFamily="18" charset="-127"/>
      <p:regular r:id="rId20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FD45"/>
    <a:srgbClr val="B50F0B"/>
    <a:srgbClr val="6F7D19"/>
    <a:srgbClr val="FF43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 autoAdjust="0"/>
    <p:restoredTop sz="94660"/>
  </p:normalViewPr>
  <p:slideViewPr>
    <p:cSldViewPr>
      <p:cViewPr varScale="1">
        <p:scale>
          <a:sx n="84" d="100"/>
          <a:sy n="84" d="100"/>
        </p:scale>
        <p:origin x="-138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DF25221-70AB-48C2-AB6F-176D14A6F272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09614F5-4A10-461F-B814-F55E01AC13B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D8853-F607-4D24-80B0-042E9227B5E7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CE381-E538-406B-B639-AB5EEF368C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9A76-E6F7-4F2C-98A3-DBE6A65CE3B6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B3DFE-E4EF-4E43-BD83-55E2C13141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07BEC-BE2F-4E01-95E4-137E31BDF4F5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1B7F7-30E4-4B96-BC7C-F6B215BCDD0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A38EF-7E53-4942-9066-4E6FA76BC33E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28815-CB8F-4DE3-A3A8-66D5CA655E2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2D537-8075-4DDE-BB3E-C65BE4EB0659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463D-EA9A-4DB0-ACE0-E2AF4666897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0B88B-1635-44C0-9E17-4624E7CBA5D7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03D13-7D0C-45E1-B8B4-063F1C2E335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7F15-40A0-467B-8752-0D2F1B3E271F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AE4CC-DFF1-4447-9098-B3635B34AAD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1B926-DE65-4090-B1B9-3DE34D141BB0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A0C73-E2EB-452B-97E7-F1E79F13BAB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29E68-90D9-4314-9AB6-F91CDBCC2DE0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57A68-28DE-4F48-8FEE-958804A4B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FCE01-7A15-4AB4-83C3-F351DB8DE692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5A649-978B-4861-964C-5297744EE5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82B5B-56BA-4133-B587-FF7989ED645B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31647-CD19-430C-A745-58A41B5D4B4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48926A2-7B89-4D74-B8C3-B3D4DF8F902D}" type="datetimeFigureOut">
              <a:rPr lang="ko-KR" altLang="en-US"/>
              <a:pPr>
                <a:defRPr/>
              </a:pPr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AE4502-DF02-4930-9B15-523E1E387FD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2500306"/>
            <a:ext cx="777648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 건축에 쓰이는 목재의 특성</a:t>
            </a:r>
            <a:endParaRPr kumimoji="0" lang="ko-KR" altLang="en-US" sz="48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85786" y="2071678"/>
            <a:ext cx="2000264" cy="434328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환경재료학개론</a:t>
            </a:r>
            <a:endParaRPr kumimoji="0" lang="ko-KR" altLang="en-US" sz="20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858016" y="3714752"/>
            <a:ext cx="1303989" cy="2000264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조원</a:t>
            </a:r>
            <a:endParaRPr kumimoji="0" lang="en-US" altLang="ko-KR" sz="20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0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김기연</a:t>
            </a:r>
            <a:endParaRPr kumimoji="0" lang="en-US" altLang="ko-KR" sz="20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itchFamily="18" charset="-127"/>
                <a:ea typeface="08서울한강체 M" pitchFamily="18" charset="-127"/>
              </a:rPr>
              <a:t>남유려</a:t>
            </a:r>
            <a:endParaRPr kumimoji="0" lang="en-US" altLang="ko-KR" sz="20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안정현</a:t>
            </a:r>
            <a:endParaRPr kumimoji="0" lang="en-US" altLang="ko-KR" sz="20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정준</a:t>
            </a:r>
            <a:r>
              <a:rPr kumimoji="0" lang="ko-KR" altLang="en-US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혁</a:t>
            </a:r>
            <a:endParaRPr kumimoji="0" lang="en-US" altLang="ko-KR" sz="20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 flipV="1">
            <a:off x="857224" y="3357562"/>
            <a:ext cx="7429552" cy="2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</a:t>
            </a: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FF00"/>
                </a:solidFill>
                <a:latin typeface="08서울한강체 M" pitchFamily="18" charset="-127"/>
                <a:ea typeface="08서울한강체 M" pitchFamily="18" charset="-127"/>
              </a:rPr>
              <a:t>특성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FF00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3357554" y="428604"/>
            <a:ext cx="0" cy="5954732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00430" y="117693"/>
            <a:ext cx="535785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원적외선</a:t>
            </a:r>
            <a:endParaRPr kumimoji="0" lang="en-US" altLang="ko-KR" sz="24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a typeface="08서울한강체 M" pitchFamily="18" charset="-127"/>
            </a:endParaRPr>
          </a:p>
          <a:p>
            <a:pPr latinLnBrk="0"/>
            <a:r>
              <a:rPr lang="ko-KR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나무L" pitchFamily="18" charset="-127"/>
                <a:ea typeface="HY나무L" pitchFamily="18" charset="-127"/>
              </a:rPr>
              <a:t>원적외선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적외선 중에 파장이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4µm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이상인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것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         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가시광선보다 파장이 길어서 눈에 보이지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않고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               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          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열작용이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크며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침투력이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강하다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ko-KR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나무L" pitchFamily="18" charset="-127"/>
                <a:ea typeface="HY나무L" pitchFamily="18" charset="-127"/>
              </a:rPr>
              <a:t>인체에 </a:t>
            </a:r>
            <a:r>
              <a:rPr lang="ko-KR" alt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나무L" pitchFamily="18" charset="-127"/>
                <a:ea typeface="HY나무L" pitchFamily="18" charset="-127"/>
              </a:rPr>
              <a:t>미치는 영향</a:t>
            </a:r>
            <a:endParaRPr lang="en-US" altLang="ko-KR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피하층의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온도 상승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미세혈관의 확장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혈액 순환 촉진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혈액과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인체와 기타 조직과의 신진대사 강화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혈액 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장애의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일소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조직의 재생 능력 증가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지각 신경의 이상 흥분 억제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자율신경의 기능 조정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등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800" b="1" dirty="0" smtClean="0"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HY나무L" pitchFamily="18" charset="-127"/>
                <a:ea typeface="HY나무L" pitchFamily="18" charset="-127"/>
              </a:rPr>
              <a:t>목재의 </a:t>
            </a:r>
            <a:r>
              <a:rPr lang="ko-KR" altLang="en-US" sz="1600" b="1" dirty="0" err="1" smtClean="0">
                <a:latin typeface="HY나무L" pitchFamily="18" charset="-127"/>
                <a:ea typeface="HY나무L" pitchFamily="18" charset="-127"/>
              </a:rPr>
              <a:t>온복사</a:t>
            </a:r>
            <a:r>
              <a:rPr lang="ko-KR" altLang="en-US" sz="1600" b="1" dirty="0" smtClean="0">
                <a:latin typeface="HY나무L" pitchFamily="18" charset="-127"/>
                <a:ea typeface="HY나무L" pitchFamily="18" charset="-127"/>
              </a:rPr>
              <a:t> 작용</a:t>
            </a:r>
            <a:endParaRPr lang="en-US" altLang="ko-KR" sz="1600" b="1" dirty="0" smtClean="0"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- 90%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이상의 원적외선 방사하므로 주거환경 내의 마루판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벽판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등이 원적외선 방출하게 되면 인체에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온열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숙성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자성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건습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중화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공명작용을 통하여 건강한 체력을 유지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질병 예방 및 치료 효과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목재는 계속해서 열을 뺏는 콘크리트의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“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냉복사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”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와 달리 상온에서 원적외선을 방사하는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“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온복사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”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작용을 함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8305335" cy="371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755576" y="476672"/>
            <a:ext cx="7643866" cy="648642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국내 수종의 원적외선 </a:t>
            </a:r>
            <a:r>
              <a:rPr kumimoji="0" lang="ko-KR" altLang="en-US" sz="400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방사율</a:t>
            </a:r>
            <a:endParaRPr kumimoji="0" lang="ko-KR" altLang="en-US" sz="4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</a:t>
            </a: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 </a:t>
            </a: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장단점과 </a:t>
            </a: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보완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3428992" y="285728"/>
            <a:ext cx="0" cy="6026170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43306" y="285728"/>
            <a:ext cx="49292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428604"/>
            <a:ext cx="4643470" cy="5528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latin typeface="HY나무L" pitchFamily="18" charset="-127"/>
                <a:ea typeface="HY나무L" pitchFamily="18" charset="-127"/>
              </a:rPr>
              <a:t>목재주택의 장점</a:t>
            </a:r>
            <a:endParaRPr lang="en-US" altLang="ko-KR" sz="2400" b="1" dirty="0" smtClean="0">
              <a:latin typeface="HY나무L" pitchFamily="18" charset="-127"/>
              <a:ea typeface="HY나무L" pitchFamily="18" charset="-127"/>
            </a:endParaRPr>
          </a:p>
          <a:p>
            <a:endParaRPr lang="en-US" altLang="ko-KR" sz="1600" b="1" dirty="0"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① 내구력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생산성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경제성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균일성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보온성 등이 뛰어나다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② 음의 흡수 및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차단성이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크며 흡수조절의 능력이 우수하다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③공급량이 풍부하여 구하기가 쉽고 비교적 싸다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④ 가볍고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가공이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쉬우며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감촉이 좋다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/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⑤ 비중에 비하여 강도가 크다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/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⑥ 열전도율이 적으므로 보온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방한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방사성이 뛰어남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/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⑦ 종류가 많고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각각 외관이 다르며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아름답다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⑧ 내산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내약품성이 있고 염분에 강하다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</a:t>
            </a: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 </a:t>
            </a: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장단점과 </a:t>
            </a: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보완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3428992" y="285728"/>
            <a:ext cx="0" cy="6026170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43306" y="117693"/>
            <a:ext cx="507209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HY나무L" pitchFamily="18" charset="-127"/>
                <a:ea typeface="HY나무L" pitchFamily="18" charset="-127"/>
              </a:rPr>
              <a:t>목재의 단점</a:t>
            </a:r>
            <a:endParaRPr kumimoji="0" lang="en-US" altLang="ko-KR" sz="16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①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낮은 온도에서 타기 쉬우므로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발화우려가 있다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②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부패균에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의하여 부식되기 쉬우므로 내구성이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약하다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③ 충해나 풍화로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수명이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단축된다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④ 건조할 때 수축변형이 생겨서 제품의 치수나 형태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변형된다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⑤ 주위의 습기에 흡습성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강하다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⑥ 재질이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불일정하다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⑦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내화적이지 못하고 부식되기 쉽다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⑧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건조에 상당한 시일이 걸린다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⑨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습기가 많으면 썩기 쉽다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⑩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흠이 잘 생기고 고르지 않다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⑪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크고 긴 재료를 얻기 힘들어 강재나 콘크리트와  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같이 큰 재료를 얻기 힘들다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⑫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재질 및 섬유방향에 따라 강도가 다르다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</a:rPr>
              <a:t>    </a:t>
            </a:r>
          </a:p>
          <a:p>
            <a:r>
              <a:rPr lang="ko-KR" altLang="en-US" sz="2400" b="1" dirty="0" smtClean="0">
                <a:latin typeface="HY나무L" pitchFamily="18" charset="-127"/>
                <a:ea typeface="HY나무L" pitchFamily="18" charset="-127"/>
              </a:rPr>
              <a:t>목재의 </a:t>
            </a:r>
            <a:r>
              <a:rPr lang="ko-KR" altLang="en-US" sz="2400" b="1" dirty="0">
                <a:latin typeface="HY나무L" pitchFamily="18" charset="-127"/>
                <a:ea typeface="HY나무L" pitchFamily="18" charset="-127"/>
              </a:rPr>
              <a:t>단점 보완</a:t>
            </a:r>
            <a:endParaRPr lang="ko-KR" altLang="en-US" sz="2400" b="1" dirty="0" smtClean="0"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① 질이 좋은 목재를 선택 사용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② 벌채시기를 가을이나 겨울에 벌채한 것을 사용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③ 수령은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장목기의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나무를 사용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④ 제재를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맞게함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(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곧은결이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우량재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).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⑤ 알맞게 건조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(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기건상태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)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⑥ 목재의 결합 방지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⑦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적절한도장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endParaRPr lang="ko-KR" alt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2500298" y="1448780"/>
            <a:ext cx="4123360" cy="412336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T</a:t>
            </a:r>
            <a:r>
              <a:rPr kumimoji="0" lang="en-US" altLang="ko-KR" sz="2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HANK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YOU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FOR YOUR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8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ATTENTION</a:t>
            </a:r>
            <a:endParaRPr kumimoji="0" lang="en-US" altLang="ko-KR" sz="28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 rot="21411303">
            <a:off x="-161013" y="698499"/>
            <a:ext cx="3730319" cy="720080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INDEX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2071670" y="1571612"/>
            <a:ext cx="3960813" cy="3960813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572000" y="142852"/>
            <a:ext cx="3960813" cy="3960812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4572000" y="2786058"/>
            <a:ext cx="3959225" cy="3960813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grpSp>
        <p:nvGrpSpPr>
          <p:cNvPr id="3079" name="그룹 14"/>
          <p:cNvGrpSpPr>
            <a:grpSpLocks/>
          </p:cNvGrpSpPr>
          <p:nvPr/>
        </p:nvGrpSpPr>
        <p:grpSpPr bwMode="auto">
          <a:xfrm>
            <a:off x="5572129" y="500043"/>
            <a:ext cx="2016124" cy="2154241"/>
            <a:chOff x="9489032" y="1367105"/>
            <a:chExt cx="2014736" cy="2155348"/>
          </a:xfrm>
        </p:grpSpPr>
        <p:sp>
          <p:nvSpPr>
            <p:cNvPr id="11" name="직사각형 10"/>
            <p:cNvSpPr/>
            <p:nvPr/>
          </p:nvSpPr>
          <p:spPr>
            <a:xfrm>
              <a:off x="9489032" y="1367105"/>
              <a:ext cx="2014736" cy="1568936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36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08서울한강체 M" pitchFamily="18" charset="-127"/>
                  <a:ea typeface="08서울한강체 M" pitchFamily="18" charset="-127"/>
                </a:rPr>
                <a:t>PART 2</a:t>
              </a:r>
              <a:endParaRPr kumimoji="0"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08서울한강체 M" pitchFamily="18" charset="-127"/>
                  <a:ea typeface="08서울한강체 M" pitchFamily="18" charset="-127"/>
                </a:rPr>
                <a:t>특성</a:t>
              </a:r>
              <a:endParaRPr kumimoji="0" lang="en-US" altLang="ko-KR" sz="2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FF00"/>
                </a:solidFill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>
              <a:off x="9703201" y="1938902"/>
              <a:ext cx="0" cy="1583551"/>
            </a:xfrm>
            <a:prstGeom prst="line">
              <a:avLst/>
            </a:prstGeom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0" name="그룹 16"/>
          <p:cNvGrpSpPr>
            <a:grpSpLocks/>
          </p:cNvGrpSpPr>
          <p:nvPr/>
        </p:nvGrpSpPr>
        <p:grpSpPr bwMode="auto">
          <a:xfrm>
            <a:off x="2928926" y="2428868"/>
            <a:ext cx="2016125" cy="2357454"/>
            <a:chOff x="8200840" y="316673"/>
            <a:chExt cx="2014736" cy="2211574"/>
          </a:xfrm>
        </p:grpSpPr>
        <p:sp>
          <p:nvSpPr>
            <p:cNvPr id="18" name="직사각형 17"/>
            <p:cNvSpPr/>
            <p:nvPr/>
          </p:nvSpPr>
          <p:spPr>
            <a:xfrm>
              <a:off x="8200840" y="316673"/>
              <a:ext cx="2014736" cy="2211574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36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08서울한강체 M" pitchFamily="18" charset="-127"/>
                  <a:ea typeface="08서울한강체 M" pitchFamily="18" charset="-127"/>
                </a:rPr>
                <a:t>PART </a:t>
              </a:r>
              <a:r>
                <a:rPr kumimoji="0" lang="en-US" altLang="ko-KR" sz="3600" dirty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08서울한강체 M" pitchFamily="18" charset="-127"/>
                  <a:ea typeface="08서울한강체 M" pitchFamily="18" charset="-127"/>
                </a:rPr>
                <a:t>1</a:t>
              </a:r>
              <a:endParaRPr kumimoji="0" lang="en-US" altLang="ko-KR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08서울한강체 M" pitchFamily="18" charset="-127"/>
                  <a:ea typeface="08서울한강체 M" pitchFamily="18" charset="-127"/>
                </a:rPr>
                <a:t>일반적 특징</a:t>
              </a:r>
              <a:endParaRPr kumimoji="0" lang="en-US" altLang="ko-KR" sz="2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</p:txBody>
        </p:sp>
        <p:cxnSp>
          <p:nvCxnSpPr>
            <p:cNvPr id="19" name="직선 연결선 18"/>
            <p:cNvCxnSpPr/>
            <p:nvPr/>
          </p:nvCxnSpPr>
          <p:spPr>
            <a:xfrm>
              <a:off x="8343618" y="919830"/>
              <a:ext cx="0" cy="1583574"/>
            </a:xfrm>
            <a:prstGeom prst="line">
              <a:avLst/>
            </a:prstGeom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1" name="그룹 19"/>
          <p:cNvGrpSpPr>
            <a:grpSpLocks/>
          </p:cNvGrpSpPr>
          <p:nvPr/>
        </p:nvGrpSpPr>
        <p:grpSpPr bwMode="auto">
          <a:xfrm>
            <a:off x="5572132" y="4000504"/>
            <a:ext cx="2016125" cy="2297116"/>
            <a:chOff x="9135258" y="441141"/>
            <a:chExt cx="2014735" cy="2298299"/>
          </a:xfrm>
        </p:grpSpPr>
        <p:sp>
          <p:nvSpPr>
            <p:cNvPr id="21" name="직사각형 20"/>
            <p:cNvSpPr/>
            <p:nvPr/>
          </p:nvSpPr>
          <p:spPr>
            <a:xfrm>
              <a:off x="9135258" y="441141"/>
              <a:ext cx="2014735" cy="1568937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36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36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latin typeface="08서울한강체 M" pitchFamily="18" charset="-127"/>
                  <a:ea typeface="08서울한강체 M" pitchFamily="18" charset="-127"/>
                </a:rPr>
                <a:t>PART 3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36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rgbClr val="FFFF00"/>
                  </a:solidFill>
                  <a:latin typeface="08서울한강체 M" pitchFamily="18" charset="-127"/>
                  <a:ea typeface="08서울한강체 M" pitchFamily="18" charset="-127"/>
                </a:rPr>
                <a:t> </a:t>
              </a:r>
              <a:r>
                <a:rPr kumimoji="0" lang="ko-KR" altLang="en-US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accent3">
                      <a:lumMod val="75000"/>
                    </a:schemeClr>
                  </a:solidFill>
                  <a:latin typeface="08서울한강체 M" pitchFamily="18" charset="-127"/>
                  <a:ea typeface="08서울한강체 M" pitchFamily="18" charset="-127"/>
                </a:rPr>
                <a:t>장단점과 </a:t>
              </a:r>
              <a:endParaRPr kumimoji="0" lang="en-US" altLang="ko-KR" sz="2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000" dirty="0" smtClean="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accent3">
                      <a:lumMod val="75000"/>
                    </a:schemeClr>
                  </a:solidFill>
                  <a:latin typeface="08서울한강체 M" pitchFamily="18" charset="-127"/>
                  <a:ea typeface="08서울한강체 M" pitchFamily="18" charset="-127"/>
                </a:rPr>
                <a:t>그 보완</a:t>
              </a: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ko-KR" sz="20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endParaRPr>
            </a:p>
          </p:txBody>
        </p:sp>
        <p:cxnSp>
          <p:nvCxnSpPr>
            <p:cNvPr id="22" name="직선 연결선 21"/>
            <p:cNvCxnSpPr/>
            <p:nvPr/>
          </p:nvCxnSpPr>
          <p:spPr>
            <a:xfrm>
              <a:off x="9278035" y="1155889"/>
              <a:ext cx="0" cy="1583551"/>
            </a:xfrm>
            <a:prstGeom prst="line">
              <a:avLst/>
            </a:prstGeom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 일반적 특징</a:t>
            </a: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3286116" y="428605"/>
            <a:ext cx="0" cy="5786477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57554" y="194637"/>
            <a:ext cx="5347349" cy="6663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b="1" dirty="0" smtClean="0">
                <a:latin typeface="HY나무L" pitchFamily="18" charset="-127"/>
                <a:ea typeface="HY나무L" pitchFamily="18" charset="-127"/>
              </a:rPr>
              <a:t>목재의 성질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목재는 수종에 따라 재질이 다르며 동일 수종이라도 산지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기후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성장상태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수령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벌목시기 등에 따라 그 재질이 현저하게 다르다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따라서 목재를 사용할 때에는 목재의 기본적인 성질을 올바르게 이해하고 특징을 잘 살려서 적절하게 사용하여야 한다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b="1" dirty="0" smtClean="0">
                <a:latin typeface="HY나무L" pitchFamily="18" charset="-127"/>
                <a:ea typeface="HY나무L" pitchFamily="18" charset="-127"/>
              </a:rPr>
              <a:t>색깔</a:t>
            </a:r>
            <a:r>
              <a:rPr lang="en-US" altLang="ko-KR" sz="2400" b="1" dirty="0" smtClean="0"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2400" b="1" dirty="0" smtClean="0">
                <a:latin typeface="HY나무L" pitchFamily="18" charset="-127"/>
                <a:ea typeface="HY나무L" pitchFamily="18" charset="-127"/>
              </a:rPr>
              <a:t>광택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색깔 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 목재의 색은 색소의 차이에 따라 다르며 수종에 따라 거의 일정하다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그러나</a:t>
            </a:r>
            <a:r>
              <a:rPr lang="en-US" altLang="ko-KR" sz="14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동일 수종이라도 산지</a:t>
            </a:r>
            <a:r>
              <a:rPr lang="en-US" altLang="ko-KR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벌채시기</a:t>
            </a:r>
            <a:r>
              <a:rPr lang="en-US" altLang="ko-KR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벌채 후의 시일 경과 등에 따라 다양한 색깔을 나타낸다</a:t>
            </a:r>
            <a:r>
              <a:rPr lang="en-US" altLang="ko-KR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광택 </a:t>
            </a:r>
          </a:p>
          <a:p>
            <a:pPr>
              <a:lnSpc>
                <a:spcPct val="150000"/>
              </a:lnSpc>
            </a:pP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목재는 재명을 대패질하면 일반적으로 우미한 광택을 내며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그 정도는 </a:t>
            </a:r>
            <a:r>
              <a:rPr lang="ko-KR" altLang="en-US" sz="14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절단면의 방향에 따라 많은 차이가 난다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일반적으로 재질이 치밀하고 단단할수록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수선 이 많을수록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심재가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변재보다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활엽수가 침엽수보다 광택이 좋다</a:t>
            </a:r>
            <a:r>
              <a:rPr lang="en-US" altLang="ko-KR" sz="14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en-US" sz="14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0000"/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0000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pic>
        <p:nvPicPr>
          <p:cNvPr id="12" name="그림 11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357562"/>
            <a:ext cx="952500" cy="1348740"/>
          </a:xfrm>
          <a:prstGeom prst="rect">
            <a:avLst/>
          </a:prstGeom>
        </p:spPr>
      </p:pic>
      <p:pic>
        <p:nvPicPr>
          <p:cNvPr id="13" name="그림 12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3357562"/>
            <a:ext cx="952500" cy="1348740"/>
          </a:xfrm>
          <a:prstGeom prst="rect">
            <a:avLst/>
          </a:prstGeom>
        </p:spPr>
      </p:pic>
      <p:pic>
        <p:nvPicPr>
          <p:cNvPr id="14" name="그림 13" descr="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5000636"/>
            <a:ext cx="952500" cy="1188720"/>
          </a:xfrm>
          <a:prstGeom prst="rect">
            <a:avLst/>
          </a:prstGeom>
        </p:spPr>
      </p:pic>
      <p:pic>
        <p:nvPicPr>
          <p:cNvPr id="15" name="그림 14" descr="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5000636"/>
            <a:ext cx="952500" cy="118872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08서울한강체 M" pitchFamily="18" charset="-127"/>
                <a:ea typeface="08서울한강체 M" pitchFamily="18" charset="-127"/>
              </a:rPr>
              <a:t> 일반적 특징</a:t>
            </a: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3286116" y="428605"/>
            <a:ext cx="0" cy="5786477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57554" y="214290"/>
            <a:ext cx="5347349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ko-KR" sz="2400" b="1" dirty="0" err="1" smtClean="0">
                <a:latin typeface="HY나무L" pitchFamily="18" charset="-127"/>
                <a:ea typeface="HY나무L" pitchFamily="18" charset="-127"/>
              </a:rPr>
              <a:t>구조재로서의</a:t>
            </a:r>
            <a:r>
              <a:rPr lang="ko-KR" altLang="ko-KR" sz="2400" b="1" dirty="0" smtClean="0">
                <a:latin typeface="HY나무L" pitchFamily="18" charset="-127"/>
                <a:ea typeface="HY나무L" pitchFamily="18" charset="-127"/>
              </a:rPr>
              <a:t> 특징</a:t>
            </a:r>
            <a:endParaRPr lang="ko-KR" altLang="ko-KR" sz="2400" b="1" dirty="0">
              <a:latin typeface="HY나무L" pitchFamily="18" charset="-127"/>
              <a:ea typeface="HY나무L" pitchFamily="18" charset="-127"/>
            </a:endParaRP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가볍고 비중이 작으나 압축강도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인장강도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비강도가 크다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가공성 </a:t>
            </a:r>
            <a:r>
              <a:rPr lang="ko-KR" altLang="ko-KR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및작업성이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좋다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중량에 비해 강도가 높아 특히 수평 </a:t>
            </a:r>
            <a:r>
              <a:rPr lang="ko-KR" altLang="ko-KR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구조재로서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적합하다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구조변경이나 장래증축 등 설계 가변성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응용성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유연성 및 다양성이 좋다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강철보다 열전도율이 훨씬 낮아 화재 발생이 쉽게 불이 붙지 않고 유독가스 발생이 적어 </a:t>
            </a:r>
            <a:r>
              <a:rPr lang="ko-KR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인명피해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재산피해가 적다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endParaRPr lang="en-US" altLang="ko-KR" sz="24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ko-KR" sz="2400" b="1" dirty="0" smtClean="0">
                <a:latin typeface="HY나무L" pitchFamily="18" charset="-127"/>
                <a:ea typeface="HY나무L" pitchFamily="18" charset="-127"/>
              </a:rPr>
              <a:t>마감재로서의 특징</a:t>
            </a:r>
            <a:endParaRPr lang="ko-KR" altLang="ko-KR" sz="2400" b="1" dirty="0">
              <a:latin typeface="HY나무L" pitchFamily="18" charset="-127"/>
              <a:ea typeface="HY나무L" pitchFamily="18" charset="-127"/>
            </a:endParaRPr>
          </a:p>
          <a:p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다공질 유기질이므로 열전도율이 작아 </a:t>
            </a:r>
            <a:r>
              <a:rPr lang="ko-KR" altLang="ko-KR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단열성이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크고 보온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방한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방수성이 우수하다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실내의 </a:t>
            </a:r>
            <a:r>
              <a:rPr lang="ko-KR" altLang="ko-KR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흡습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조절능력이 우수하여 실내를 항상 쾌적하게 만들어 준다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(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항상 습도 일정하게 유지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)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공기정화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공기 이온화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향기 발산으로 쾌적한 실내환경을 유지한다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(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산림욕 효과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)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외관이 아름다워 친화감을 준다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충격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진동에 대한 흡습성이 크다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lang="ko-KR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˚ </a:t>
            </a:r>
            <a:r>
              <a:rPr lang="ko-KR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자연기후 조절 능력이 있어 여름에는 시원하고 겨울에는 따뜻하게 해주는 역할을 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  <a:endParaRPr kumimoji="0"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FF00"/>
                </a:solidFill>
                <a:latin typeface="08서울한강체 M" pitchFamily="18" charset="-127"/>
                <a:ea typeface="08서울한강체 M" pitchFamily="18" charset="-127"/>
              </a:rPr>
              <a:t>특성</a:t>
            </a:r>
            <a:endParaRPr kumimoji="0" lang="en-US" altLang="ko-KR" sz="3200" dirty="0" smtClean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FF00"/>
              </a:solidFill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3" name="직선 연결선 2"/>
          <p:cNvCxnSpPr/>
          <p:nvPr/>
        </p:nvCxnSpPr>
        <p:spPr>
          <a:xfrm flipV="1">
            <a:off x="3286116" y="357166"/>
            <a:ext cx="0" cy="6097608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28992" y="142852"/>
            <a:ext cx="52864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방음성</a:t>
            </a:r>
            <a:endParaRPr kumimoji="0" lang="en-US" altLang="ko-KR" sz="24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endParaRPr kumimoji="0" lang="en-US" altLang="ko-KR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a typeface="08서울한강체 M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콘크리트 벽으로 이루어진 방 내부에 소리를 흡수하는 물체가 없으면 소리가 벽에서 반사되어 메아리가 생긴다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그러나 목재로 시공된 벽에는</a:t>
            </a:r>
            <a:r>
              <a:rPr lang="ko-KR" altLang="en-US" sz="1600" b="1" dirty="0" smtClean="0"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목재가 소리를 흡수하고 약화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시켜서 메아리가 생기지 않는다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endParaRPr lang="en-US" altLang="ko-KR" sz="1600" b="1" dirty="0"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나무는 수많은 세포로 이루어져 있으며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표면에는 무수히 많은 미세한 구멍들이 있어서 소리 에너지가 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구멍 속에서 마찰과 점성 저항에 의해 또한 섬유의 진동에 의해서 열 에너지로 변환된다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나무는 소리를 감쇄시키므로 표면에서 진동이 멀리 전달되지 못하며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공명을 일으키는 진동의 진폭도 감소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시킨다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이와 같은 기능과 함께 나무의 단면을 불규칙하게 만들면 표면에서 소리가 감쇄되고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난반사 되어 </a:t>
            </a: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메아리가 생기지 않는다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목재의 이 같은 음향에 대한 특성은 건물 외부로부터 내부로 전달되는 소음을 흡수하거나 약화시켜서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건물 내부를 조용하게 만든다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M" pitchFamily="18" charset="-127"/>
                <a:ea typeface="HY나무M" pitchFamily="18" charset="-127"/>
              </a:rPr>
              <a:t>.</a:t>
            </a:r>
            <a:endParaRPr kumimoji="0" lang="ko-KR" altLang="en-US" sz="20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latin typeface="HY나무M" pitchFamily="18" charset="-127"/>
              <a:ea typeface="HY나무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571612"/>
            <a:ext cx="7683161" cy="4786322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785786" y="214290"/>
            <a:ext cx="7643866" cy="648642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목재와 콘크리트 생활소음 비교</a:t>
            </a:r>
            <a:endParaRPr kumimoji="0" lang="ko-KR" altLang="en-US" sz="4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</a:t>
            </a: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FF00"/>
                </a:solidFill>
                <a:latin typeface="08서울한강체 M" pitchFamily="18" charset="-127"/>
                <a:ea typeface="08서울한강체 M" pitchFamily="18" charset="-127"/>
              </a:rPr>
              <a:t>특성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FF00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3357554" y="428604"/>
            <a:ext cx="0" cy="5954732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00430" y="117693"/>
            <a:ext cx="5429288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b="1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단열성</a:t>
            </a:r>
            <a:endParaRPr kumimoji="0" lang="en-US" altLang="ko-KR" sz="24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건축에서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목재를 단지 단열의 목적으로 사용하는 경우는 드물지만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열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교량역할을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잘 하는 철재 혹은 콘크리트 구조부재를 사용하는 건물보다 </a:t>
            </a:r>
            <a:r>
              <a:rPr lang="ko-KR" altLang="en-US" sz="1600" b="1" dirty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단열이 잘되는 목재 부재를 사용하는 </a:t>
            </a:r>
            <a:r>
              <a:rPr lang="ko-KR" altLang="en-US" sz="1600" b="1" dirty="0" err="1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목구조</a:t>
            </a:r>
            <a:r>
              <a:rPr lang="ko-KR" altLang="en-US" sz="1600" b="1" dirty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 건물의 열효율이 더 높다</a:t>
            </a:r>
            <a:r>
              <a:rPr lang="en-US" altLang="ko-KR" sz="16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굵은 통나무로 지은 통나무 주택은 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열질량이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커서 낮에 햇볕을 받거나 난방에 의해서 가열된 벽체가 주변의 온도가 내려가면</a:t>
            </a:r>
            <a:r>
              <a:rPr lang="ko-KR" altLang="en-US" sz="1600" b="1" dirty="0" smtClean="0"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 smtClean="0">
                <a:solidFill>
                  <a:srgbClr val="64FD45"/>
                </a:solidFill>
                <a:latin typeface="HY나무L" pitchFamily="18" charset="-127"/>
                <a:ea typeface="HY나무L" pitchFamily="18" charset="-127"/>
              </a:rPr>
              <a:t>서서히 열을 방출해서 실내의 온도를 상당기간 따뜻하게 유지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시켜준다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이와 같은 현상이 열질량의 효과인 것이다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→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열질량이란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어떤 물질이 열을 받아들여 자체 내에 저장할 수 있는 능력을 말한다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열을 저장할 수 있는 능력이 크면 클수록 열을 외부로 방출하는 과정에서 그 물질 자체에 온도 변화가 느리게 나타난다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  <a:b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</a:b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endParaRPr lang="en-US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목재의 단열성능 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  </a:t>
            </a:r>
            <a:r>
              <a:rPr kumimoji="0"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벽돌의 </a:t>
            </a:r>
            <a:r>
              <a:rPr kumimoji="0"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6</a:t>
            </a:r>
            <a:r>
              <a:rPr kumimoji="0"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배</a:t>
            </a:r>
            <a:r>
              <a:rPr kumimoji="0"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콘크리트의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7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배   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                         </a:t>
            </a:r>
            <a:r>
              <a:rPr kumimoji="0"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석재의 </a:t>
            </a:r>
            <a:r>
              <a:rPr kumimoji="0" lang="en-US" altLang="ko-KR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15</a:t>
            </a:r>
            <a:r>
              <a:rPr kumimoji="0" lang="ko-KR" altLang="en-US" sz="16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배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 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철의 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176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배</a:t>
            </a: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8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800" b="1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b="1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  <p:pic>
        <p:nvPicPr>
          <p:cNvPr id="13" name="그림 12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429000"/>
            <a:ext cx="3143272" cy="307183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-789596" y="-819472"/>
            <a:ext cx="3960440" cy="3960440"/>
          </a:xfrm>
          <a:prstGeom prst="ellipse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PART </a:t>
            </a:r>
            <a:r>
              <a:rPr kumimoji="0" lang="en-US" altLang="ko-KR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3200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FF00"/>
                </a:solidFill>
                <a:latin typeface="08서울한강체 M" pitchFamily="18" charset="-127"/>
                <a:ea typeface="08서울한강체 M" pitchFamily="18" charset="-127"/>
              </a:rPr>
              <a:t>특성</a:t>
            </a:r>
            <a:endParaRPr kumimoji="0" lang="ko-KR" altLang="en-US" sz="3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rgbClr val="FFFF00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3357554" y="428604"/>
            <a:ext cx="0" cy="5954732"/>
          </a:xfrm>
          <a:prstGeom prst="line">
            <a:avLst/>
          </a:prstGeom>
          <a:ln w="28575">
            <a:solidFill>
              <a:schemeClr val="tx1">
                <a:alpha val="3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00430" y="117693"/>
            <a:ext cx="535785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b="1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08서울한강체 M" pitchFamily="18" charset="-127"/>
                <a:ea typeface="08서울한강체 M" pitchFamily="18" charset="-127"/>
              </a:rPr>
              <a:t>흡습성</a:t>
            </a:r>
            <a:endParaRPr kumimoji="0" lang="en-US" altLang="ko-KR" sz="2400" b="1" dirty="0" smtClean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600" b="1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/>
              </a:solidFill>
              <a:ea typeface="08서울한강체 M" pitchFamily="18" charset="-127"/>
            </a:endParaRPr>
          </a:p>
          <a:p>
            <a:pPr latinLnBrk="0"/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endParaRPr lang="en-US" altLang="ko-KR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ko-KR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나무L" pitchFamily="18" charset="-127"/>
                <a:ea typeface="HY나무L" pitchFamily="18" charset="-127"/>
              </a:rPr>
              <a:t>흡습성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</a:t>
            </a:r>
            <a:r>
              <a:rPr lang="ko-KR" altLang="en-US" sz="16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실내의 </a:t>
            </a:r>
            <a:r>
              <a:rPr lang="ko-KR" altLang="en-US" sz="16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습기가 많아지면 목재는</a:t>
            </a:r>
            <a:r>
              <a:rPr lang="ko-KR" altLang="en-US" sz="1600" b="1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>
                <a:solidFill>
                  <a:srgbClr val="64FD45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습기를 빨아들여 습도를 낮추고 습기가 적으면 목재가 가지고 있는 습기를 실내로 방출</a:t>
            </a:r>
            <a:r>
              <a:rPr lang="ko-KR" altLang="en-US" sz="1600" b="1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함으로써 습도를 조절하는 작용</a:t>
            </a:r>
            <a:endParaRPr lang="ko-KR" altLang="en-US" sz="1600" b="1" dirty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액체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상태의 수분뿐만 아니라 주변 대기로부터 증기의 흡수도 가능하다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-</a:t>
            </a:r>
            <a:r>
              <a:rPr lang="ko-KR" altLang="en-US" sz="1600" b="1" dirty="0" err="1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발삼과</a:t>
            </a:r>
            <a:r>
              <a:rPr lang="ko-KR" altLang="en-US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같이 매우 가벼운 목재는 약 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800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％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일부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소나무류는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250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％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, </a:t>
            </a:r>
            <a:r>
              <a:rPr lang="ko-KR" altLang="en-US" sz="1600" b="1" dirty="0" err="1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너도밤나무류는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 </a:t>
            </a:r>
            <a:r>
              <a:rPr lang="en-US" altLang="ko-KR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120</a:t>
            </a:r>
            <a:r>
              <a:rPr lang="ko-KR" altLang="en-US" sz="1600" b="1" dirty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％ 정도까지 수분을 함유한다</a:t>
            </a:r>
            <a:r>
              <a:rPr lang="en-US" altLang="ko-KR" sz="1600" b="1" dirty="0" smtClean="0">
                <a:solidFill>
                  <a:schemeClr val="bg1"/>
                </a:solidFill>
                <a:latin typeface="HY나무L" pitchFamily="18" charset="-127"/>
                <a:ea typeface="HY나무L" pitchFamily="18" charset="-127"/>
              </a:rPr>
              <a:t>.</a:t>
            </a:r>
          </a:p>
          <a:p>
            <a:pPr latinLnBrk="0"/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endParaRPr lang="en-US" altLang="ko-KR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r>
              <a:rPr lang="en-US" altLang="ko-KR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*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강화 콘크리트 빌딩의 방의 평균 습도는 </a:t>
            </a:r>
            <a:r>
              <a:rPr lang="en-US" altLang="ko-KR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38~79%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로     변화의 폭이 큰 반면에 통나무집과 목조주택의 야간 평균 습도는 </a:t>
            </a:r>
            <a:r>
              <a:rPr lang="en-US" altLang="ko-KR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55~70%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를 </a:t>
            </a:r>
            <a:r>
              <a:rPr lang="en-US" altLang="ko-KR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1</a:t>
            </a:r>
            <a:r>
              <a:rPr lang="ko-KR" altLang="en-US" sz="1600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HY나무L" pitchFamily="18" charset="-127"/>
                <a:ea typeface="HY나무L" pitchFamily="18" charset="-127"/>
              </a:rPr>
              <a:t>년 동안 유지하여 쾌적한 환경을 제공한다</a:t>
            </a:r>
            <a:endParaRPr lang="ko-KR" altLang="en-US" sz="1600" b="1" dirty="0" smtClean="0">
              <a:solidFill>
                <a:schemeClr val="bg1"/>
              </a:solidFill>
              <a:latin typeface="HY나무L" pitchFamily="18" charset="-127"/>
              <a:ea typeface="HY나무L" pitchFamily="18" charset="-127"/>
            </a:endParaRPr>
          </a:p>
          <a:p>
            <a:pPr latinLnBrk="0"/>
            <a:endParaRPr kumimoji="0" lang="en-US" altLang="ko-KR" sz="1600" b="1" dirty="0">
              <a:ln>
                <a:solidFill>
                  <a:schemeClr val="bg1">
                    <a:alpha val="0"/>
                  </a:schemeClr>
                </a:solidFill>
              </a:ln>
              <a:latin typeface="HY나무L" pitchFamily="18" charset="-127"/>
              <a:ea typeface="HY나무L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b="1" dirty="0">
              <a:ln>
                <a:solidFill>
                  <a:schemeClr val="bg1">
                    <a:alpha val="0"/>
                  </a:schemeClr>
                </a:solidFill>
              </a:ln>
              <a:latin typeface="08서울한강체 M" pitchFamily="18" charset="-127"/>
              <a:ea typeface="08서울한강체 M" pitchFamily="18" charset="-127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85786" y="214290"/>
            <a:ext cx="7643866" cy="648642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목재의 습</a:t>
            </a:r>
            <a:r>
              <a:rPr kumimoji="0" lang="ko-KR" altLang="en-US" sz="40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도</a:t>
            </a:r>
            <a:r>
              <a:rPr kumimoji="0" lang="ko-KR" altLang="en-US" sz="40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/>
                </a:solidFill>
                <a:latin typeface="08서울한강체 M" pitchFamily="18" charset="-127"/>
                <a:ea typeface="08서울한강체 M" pitchFamily="18" charset="-127"/>
              </a:rPr>
              <a:t> 조절기능 </a:t>
            </a:r>
            <a:endParaRPr kumimoji="0" lang="ko-KR" altLang="en-US" sz="40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/>
              </a:solidFill>
              <a:latin typeface="08서울한강체 M" pitchFamily="18" charset="-127"/>
              <a:ea typeface="08서울한강체 M" pitchFamily="18" charset="-127"/>
            </a:endParaRPr>
          </a:p>
        </p:txBody>
      </p:sp>
      <p:pic>
        <p:nvPicPr>
          <p:cNvPr id="8" name="그림 7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285860"/>
            <a:ext cx="7358114" cy="4769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7290" y="492919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6F7D19"/>
                </a:solidFill>
              </a:rPr>
              <a:t>녹색</a:t>
            </a:r>
            <a:r>
              <a:rPr lang="en-US" altLang="ko-KR" dirty="0" smtClean="0">
                <a:solidFill>
                  <a:srgbClr val="6F7D19"/>
                </a:solidFill>
              </a:rPr>
              <a:t>-</a:t>
            </a:r>
            <a:r>
              <a:rPr lang="ko-KR" altLang="en-US" dirty="0" smtClean="0">
                <a:solidFill>
                  <a:srgbClr val="6F7D19"/>
                </a:solidFill>
              </a:rPr>
              <a:t>철제  </a:t>
            </a:r>
            <a:r>
              <a:rPr lang="ko-KR" altLang="en-US" dirty="0" smtClean="0">
                <a:solidFill>
                  <a:srgbClr val="B50F0B"/>
                </a:solidFill>
              </a:rPr>
              <a:t>빨강</a:t>
            </a:r>
            <a:r>
              <a:rPr lang="en-US" altLang="ko-KR" dirty="0" smtClean="0">
                <a:solidFill>
                  <a:srgbClr val="B50F0B"/>
                </a:solidFill>
              </a:rPr>
              <a:t>-</a:t>
            </a:r>
            <a:r>
              <a:rPr lang="ko-KR" altLang="en-US" dirty="0" smtClean="0">
                <a:solidFill>
                  <a:srgbClr val="B50F0B"/>
                </a:solidFill>
              </a:rPr>
              <a:t>목제</a:t>
            </a:r>
            <a:endParaRPr lang="ko-KR" altLang="en-US" dirty="0">
              <a:solidFill>
                <a:srgbClr val="B50F0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6329" y="2428868"/>
            <a:ext cx="492443" cy="22145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dirty="0" smtClean="0"/>
              <a:t>      </a:t>
            </a:r>
            <a:r>
              <a:rPr lang="ko-KR" altLang="en-US" sz="2000" dirty="0" err="1" smtClean="0">
                <a:solidFill>
                  <a:srgbClr val="7030A0"/>
                </a:solidFill>
                <a:ea typeface="08서울한강체 M"/>
              </a:rPr>
              <a:t>습</a:t>
            </a:r>
            <a:r>
              <a:rPr lang="ko-KR" altLang="en-US" sz="2000" dirty="0" smtClean="0">
                <a:solidFill>
                  <a:srgbClr val="7030A0"/>
                </a:solidFill>
                <a:ea typeface="08서울한강체 M"/>
              </a:rPr>
              <a:t>        도</a:t>
            </a:r>
            <a:endParaRPr lang="ko-KR" altLang="en-US" sz="2000" dirty="0">
              <a:solidFill>
                <a:srgbClr val="7030A0"/>
              </a:solidFill>
              <a:ea typeface="08서울한강체 M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846</Words>
  <Application>Microsoft Office PowerPoint</Application>
  <PresentationFormat>화면 슬라이드 쇼(4:3)</PresentationFormat>
  <Paragraphs>182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1" baseType="lpstr">
      <vt:lpstr>굴림</vt:lpstr>
      <vt:lpstr>Arial</vt:lpstr>
      <vt:lpstr>08서울한강체 M</vt:lpstr>
      <vt:lpstr>HY나무L</vt:lpstr>
      <vt:lpstr>맑은 고딕</vt:lpstr>
      <vt:lpstr>HY나무M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>가나정보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NewbNewb</cp:lastModifiedBy>
  <cp:revision>139</cp:revision>
  <dcterms:created xsi:type="dcterms:W3CDTF">2012-02-19T11:21:36Z</dcterms:created>
  <dcterms:modified xsi:type="dcterms:W3CDTF">2012-05-21T13:54:18Z</dcterms:modified>
</cp:coreProperties>
</file>