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90" r:id="rId8"/>
    <p:sldId id="270" r:id="rId9"/>
    <p:sldId id="263" r:id="rId10"/>
    <p:sldId id="264" r:id="rId11"/>
    <p:sldId id="265" r:id="rId12"/>
    <p:sldId id="266" r:id="rId13"/>
    <p:sldId id="276" r:id="rId14"/>
    <p:sldId id="277" r:id="rId15"/>
    <p:sldId id="267" r:id="rId16"/>
    <p:sldId id="272" r:id="rId17"/>
    <p:sldId id="274" r:id="rId18"/>
    <p:sldId id="287" r:id="rId19"/>
    <p:sldId id="289" r:id="rId20"/>
    <p:sldId id="286" r:id="rId21"/>
    <p:sldId id="271" r:id="rId2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0" autoAdjust="0"/>
    <p:restoredTop sz="94660"/>
  </p:normalViewPr>
  <p:slideViewPr>
    <p:cSldViewPr>
      <p:cViewPr varScale="1">
        <p:scale>
          <a:sx n="103" d="100"/>
          <a:sy n="103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78DCA-4C04-4DFE-A5D0-C0825656523F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E2149-F44D-42D7-A7B6-034C026ACB0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E2149-F44D-42D7-A7B6-034C026ACB07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2571745"/>
            <a:ext cx="7772400" cy="1000133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00100" y="3929066"/>
            <a:ext cx="7129490" cy="1143008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72264" y="6356350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28596" y="6356351"/>
            <a:ext cx="2214578" cy="365125"/>
          </a:xfrm>
        </p:spPr>
        <p:txBody>
          <a:bodyPr/>
          <a:lstStyle>
            <a:lvl1pPr algn="l"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438532" y="635635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2" name="직선 연결선 11"/>
          <p:cNvCxnSpPr/>
          <p:nvPr/>
        </p:nvCxnSpPr>
        <p:spPr>
          <a:xfrm>
            <a:off x="1285852" y="3643314"/>
            <a:ext cx="6500858" cy="1588"/>
          </a:xfrm>
          <a:prstGeom prst="line">
            <a:avLst/>
          </a:prstGeom>
          <a:noFill/>
          <a:ln w="38100" cap="rnd" cmpd="sng" algn="ctr">
            <a:solidFill>
              <a:schemeClr val="tx2">
                <a:shade val="75000"/>
              </a:scheme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115328" cy="45259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072330" y="785795"/>
            <a:ext cx="928694" cy="5494340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0034" y="1071546"/>
            <a:ext cx="6472254" cy="5143538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6829444" cy="928686"/>
          </a:xfrm>
        </p:spPr>
        <p:txBody>
          <a:bodyPr/>
          <a:lstStyle>
            <a:lvl1pPr>
              <a:defRPr sz="400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500034" y="1357298"/>
            <a:ext cx="6786610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3786190"/>
            <a:ext cx="8286808" cy="857256"/>
          </a:xfrm>
        </p:spPr>
        <p:txBody>
          <a:bodyPr anchor="ctr"/>
          <a:lstStyle>
            <a:lvl1pPr algn="l">
              <a:defRPr sz="44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857760"/>
            <a:ext cx="8215370" cy="1214446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513495" y="4714884"/>
            <a:ext cx="8201909" cy="29261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535464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0034" y="1571612"/>
            <a:ext cx="4040188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87860" y="5357826"/>
            <a:ext cx="4041648" cy="639762"/>
          </a:xfrm>
          <a:prstGeom prst="roundRect">
            <a:avLst>
              <a:gd name="adj" fmla="val 0"/>
            </a:avLst>
          </a:prstGeom>
          <a:noFill/>
          <a:ln w="19050">
            <a:noFill/>
            <a:prstDash val="sysDot"/>
          </a:ln>
          <a:scene3d>
            <a:camera prst="orthographicFront"/>
            <a:lightRig rig="threePt" dir="t"/>
          </a:scene3d>
          <a:sp3d>
            <a:contourClr>
              <a:schemeClr val="tx2"/>
            </a:contourClr>
          </a:sp3d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 b="1"/>
            </a:lvl2pPr>
            <a:lvl3pPr marL="914400" indent="0" algn="ctr">
              <a:buNone/>
              <a:defRPr sz="1800" b="1"/>
            </a:lvl3pPr>
            <a:lvl4pPr marL="1371600" indent="0" algn="ctr">
              <a:buNone/>
              <a:defRPr sz="1600" b="1"/>
            </a:lvl4pPr>
            <a:lvl5pPr marL="1828800" indent="0" algn="ctr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87860" y="1571612"/>
            <a:ext cx="4041775" cy="37862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500034" y="6215082"/>
            <a:ext cx="8143932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357299"/>
            <a:ext cx="7572428" cy="3643339"/>
          </a:xfrm>
        </p:spPr>
        <p:txBody>
          <a:bodyPr/>
          <a:lstStyle>
            <a:lvl1pPr>
              <a:defRPr sz="24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643866" cy="64294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114" y="5072074"/>
            <a:ext cx="8151852" cy="1054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500034" y="1214422"/>
            <a:ext cx="7572428" cy="1588"/>
          </a:xfrm>
          <a:prstGeom prst="line">
            <a:avLst/>
          </a:prstGeom>
          <a:noFill/>
          <a:ln w="38100" cap="rnd" cmpd="sng" algn="ctr">
            <a:solidFill>
              <a:srgbClr val="FBFEC6">
                <a:shade val="75000"/>
              </a:srgbClr>
            </a:solidFill>
            <a:prstDash val="sysDot"/>
          </a:ln>
          <a:effectLst>
            <a:outerShdw blurRad="50800" dist="25400" dir="2400000" algn="tl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3042" y="428604"/>
            <a:ext cx="4500594" cy="566738"/>
          </a:xfrm>
        </p:spPr>
        <p:txBody>
          <a:bodyPr anchor="ctr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0298" y="5500702"/>
            <a:ext cx="5214974" cy="714380"/>
          </a:xfrm>
        </p:spPr>
        <p:txBody>
          <a:bodyPr/>
          <a:lstStyle>
            <a:lvl1pPr marL="0" indent="0" algn="l">
              <a:buNone/>
              <a:defRPr sz="1400"/>
            </a:lvl1pPr>
            <a:lvl2pPr marL="457200" indent="0" algn="l">
              <a:buNone/>
              <a:defRPr sz="1200"/>
            </a:lvl2pPr>
            <a:lvl3pPr marL="914400" indent="0" algn="l">
              <a:buNone/>
              <a:defRPr sz="1000"/>
            </a:lvl3pPr>
            <a:lvl4pPr marL="1371600" indent="0" algn="l">
              <a:buNone/>
              <a:defRPr sz="900"/>
            </a:lvl4pPr>
            <a:lvl5pPr marL="1828800" indent="0" algn="l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그림 개체 틀 11"/>
          <p:cNvSpPr>
            <a:spLocks noGrp="1"/>
          </p:cNvSpPr>
          <p:nvPr>
            <p:ph type="pic" sz="quarter" idx="1"/>
          </p:nvPr>
        </p:nvSpPr>
        <p:spPr>
          <a:xfrm>
            <a:off x="1785918" y="1000108"/>
            <a:ext cx="5857875" cy="4429125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bg2">
              <a:shade val="50000"/>
            </a:schemeClr>
          </a:solidFill>
          <a:ln w="76200">
            <a:solidFill>
              <a:schemeClr val="bg2">
                <a:tint val="60000"/>
              </a:schemeClr>
            </a:solidFill>
          </a:ln>
        </p:spPr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6829444" cy="85724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85804" y="1500174"/>
            <a:ext cx="8229600" cy="462599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572264" y="6357958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E94ACB9-A906-45B7-8591-7FDED944E747}" type="datetimeFigureOut">
              <a:rPr lang="ko-KR" altLang="en-US" smtClean="0"/>
              <a:pPr/>
              <a:t>2012-06-04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1954" y="6356351"/>
            <a:ext cx="2681286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43372" y="6356351"/>
            <a:ext cx="1114404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99B1E277-419F-4800-840C-3284E1D7216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b="0" kern="1200"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5400000" scaled="1"/>
            <a:tileRect/>
          </a:gradFill>
          <a:effectLst>
            <a:innerShdw blurRad="50800" dist="50800" dir="13500000">
              <a:srgbClr val="000000">
                <a:alpha val="80000"/>
              </a:srgbClr>
            </a:innerShdw>
          </a:effectLst>
          <a:latin typeface="+mj-ea"/>
          <a:ea typeface="+mj-ea"/>
          <a:cs typeface="HY견고딕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õ"/>
        <a:defRPr kumimoji="0" sz="3200" kern="1200">
          <a:solidFill>
            <a:schemeClr val="tx1"/>
          </a:solidFill>
          <a:latin typeface="+mn-ea"/>
          <a:ea typeface="+mn-ea"/>
          <a:cs typeface="맑은 고딕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90000"/>
        <a:buFont typeface="Wingdings 2"/>
        <a:buChar char="â"/>
        <a:defRPr kumimoji="0" sz="2800" kern="1200">
          <a:solidFill>
            <a:schemeClr val="tx1"/>
          </a:solidFill>
          <a:latin typeface="+mn-ea"/>
          <a:ea typeface="+mn-ea"/>
          <a:cs typeface="맑은 고딕"/>
        </a:defRPr>
      </a:lvl2pPr>
      <a:lvl3pPr marL="1143000" indent="-22860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 2"/>
        <a:buChar char="Ý"/>
        <a:defRPr kumimoji="0" sz="2400" kern="1200">
          <a:solidFill>
            <a:schemeClr val="tx1"/>
          </a:solidFill>
          <a:latin typeface="+mn-ea"/>
          <a:ea typeface="+mn-ea"/>
          <a:cs typeface="맑은 고딕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 2"/>
        <a:buChar char="×"/>
        <a:defRPr kumimoji="0" sz="2200" kern="1200">
          <a:solidFill>
            <a:schemeClr val="tx1"/>
          </a:solidFill>
          <a:latin typeface="+mn-ea"/>
          <a:ea typeface="+mn-ea"/>
          <a:cs typeface="맑은 고딕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 2"/>
        <a:buChar char="Ð"/>
        <a:defRPr kumimoji="0" sz="2000" kern="1200">
          <a:solidFill>
            <a:schemeClr val="tx1"/>
          </a:solidFill>
          <a:latin typeface="+mn-ea"/>
          <a:ea typeface="+mn-ea"/>
          <a:cs typeface="맑은 고딕"/>
        </a:defRPr>
      </a:lvl5pPr>
      <a:lvl6pPr marL="2514600" indent="-228600" algn="l" rtl="0" eaLnBrk="1" latinLnBrk="1" hangingPunct="1">
        <a:spcBef>
          <a:spcPct val="20000"/>
        </a:spcBef>
        <a:buClr>
          <a:schemeClr val="accent4">
            <a:tint val="60000"/>
          </a:schemeClr>
        </a:buClr>
        <a:buSzPct val="60000"/>
        <a:buFont typeface="Wingdings 2"/>
        <a:buChar char="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SzPct val="50000"/>
        <a:buFont typeface="Wingdings 2"/>
        <a:buChar char="Ý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50000"/>
        <a:buFont typeface="Wingdings 2"/>
        <a:buChar char="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slide" Target="slide18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think-tank.tistory.com/56" TargetMode="External"/><Relationship Id="rId2" Type="http://schemas.openxmlformats.org/officeDocument/2006/relationships/hyperlink" Target="http://www.okfashion.co.kr/print_paper.cgi?action=print_paper&amp;number=3598&amp;title=%C7%C1%B8%B0%C6%AE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chomdan.co.kr/webzine/chem/2000/03/200003-7315.pdf" TargetMode="External"/><Relationship Id="rId4" Type="http://schemas.openxmlformats.org/officeDocument/2006/relationships/hyperlink" Target="http://www.cheric.org/PDF/PST/PT21/PT21-2-0130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ko-KR" altLang="en-US" sz="7200" dirty="0" smtClean="0"/>
              <a:t>탄소섬유</a:t>
            </a:r>
            <a:endParaRPr lang="ko-KR" altLang="en-US" sz="7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9</a:t>
            </a:r>
            <a:r>
              <a:rPr lang="ko-KR" altLang="en-US" dirty="0" smtClean="0"/>
              <a:t>조</a:t>
            </a:r>
            <a:endParaRPr lang="en-US" altLang="ko-KR" dirty="0" smtClean="0"/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박소영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김재범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오승훈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최성인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99176" cy="928686"/>
          </a:xfrm>
        </p:spPr>
        <p:txBody>
          <a:bodyPr>
            <a:noAutofit/>
          </a:bodyPr>
          <a:lstStyle/>
          <a:p>
            <a:r>
              <a:rPr lang="ko-KR" altLang="en-US" sz="3300" dirty="0" smtClean="0"/>
              <a:t>탄소섬유의 종류 </a:t>
            </a:r>
            <a:r>
              <a:rPr lang="en-US" altLang="ko-KR" sz="3300" dirty="0" smtClean="0"/>
              <a:t>- Pitch</a:t>
            </a:r>
            <a:r>
              <a:rPr lang="ko-KR" altLang="en-US" sz="3300" dirty="0" smtClean="0"/>
              <a:t>계 탄소섬유</a:t>
            </a:r>
            <a:endParaRPr lang="ko-KR" altLang="en-US" sz="33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500174"/>
            <a:ext cx="8586790" cy="4625990"/>
          </a:xfrm>
        </p:spPr>
        <p:txBody>
          <a:bodyPr/>
          <a:lstStyle/>
          <a:p>
            <a:r>
              <a:rPr lang="en-US" altLang="ko-KR" dirty="0" smtClean="0"/>
              <a:t>Pitch</a:t>
            </a:r>
            <a:r>
              <a:rPr lang="ko-KR" altLang="en-US" dirty="0" smtClean="0"/>
              <a:t>섬유를 전구체로 함</a:t>
            </a:r>
            <a:endParaRPr lang="en-US" altLang="ko-KR" dirty="0" smtClean="0"/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높은 경제성으로 상업화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스포츠 및 산업용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부산물로 발생하는 오염물의 후처리비용이 많이듬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높은 강도 탄소 섬유의 제조 시 필수적인 구조제어가 쉽지않음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탄소섬유의 제조 </a:t>
            </a:r>
            <a:r>
              <a:rPr lang="en-US" altLang="ko-KR" dirty="0" smtClean="0"/>
              <a:t>- Pitch</a:t>
            </a:r>
            <a:r>
              <a:rPr lang="ko-KR" altLang="en-US" dirty="0" smtClean="0"/>
              <a:t>계</a:t>
            </a:r>
            <a:endParaRPr lang="ko-KR" altLang="en-US" dirty="0"/>
          </a:p>
        </p:txBody>
      </p:sp>
      <p:pic>
        <p:nvPicPr>
          <p:cNvPr id="6" name="그림 5" descr="사진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214414" y="1571612"/>
            <a:ext cx="662232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58204" cy="928686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탄소섬유의 특성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형태적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전기적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가늘고 길며 잘 구부러짐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다양한 형태 가공성 우수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err="1" smtClean="0"/>
              <a:t>전도성이</a:t>
            </a:r>
            <a:r>
              <a:rPr lang="ko-KR" altLang="en-US" dirty="0" smtClean="0"/>
              <a:t> 우수</a:t>
            </a:r>
            <a:endParaRPr lang="en-US" altLang="ko-KR" dirty="0" smtClean="0"/>
          </a:p>
          <a:p>
            <a:pPr>
              <a:buNone/>
            </a:pPr>
            <a:endParaRPr lang="ko-KR" altLang="en-US" sz="900" dirty="0" smtClean="0"/>
          </a:p>
          <a:p>
            <a:r>
              <a:rPr lang="en-US" altLang="ko-KR" dirty="0" smtClean="0"/>
              <a:t>X</a:t>
            </a:r>
            <a:r>
              <a:rPr lang="ko-KR" altLang="en-US" dirty="0" smtClean="0"/>
              <a:t>선 투과성 양호</a:t>
            </a:r>
            <a:endParaRPr lang="en-US" altLang="ko-KR" dirty="0" smtClean="0"/>
          </a:p>
          <a:p>
            <a:pPr>
              <a:buNone/>
            </a:pPr>
            <a:endParaRPr lang="en-US" altLang="ko-KR" sz="900" dirty="0" smtClean="0"/>
          </a:p>
          <a:p>
            <a:r>
              <a:rPr lang="ko-KR" altLang="en-US" dirty="0" smtClean="0"/>
              <a:t>전자파 방지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543824" cy="928686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탄소섬유의 특성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화학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물리적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불연성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화학적으로 안정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산</a:t>
            </a:r>
            <a:r>
              <a:rPr lang="en-US" altLang="ko-KR" dirty="0" smtClean="0"/>
              <a:t>ᆞ</a:t>
            </a:r>
            <a:r>
              <a:rPr lang="ko-KR" altLang="en-US" dirty="0" smtClean="0"/>
              <a:t>염기 용매에 강함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산화에 의해 열화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고온의 공기에 약함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탄소섬유의 특성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기계적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밀도가 금속보다 작음</a:t>
            </a:r>
            <a:endParaRPr lang="en-US" altLang="ko-KR" sz="3600" dirty="0" smtClean="0"/>
          </a:p>
          <a:p>
            <a:pPr>
              <a:buNone/>
            </a:pPr>
            <a:endParaRPr lang="en-US" altLang="ko-KR" sz="1000" dirty="0" smtClean="0"/>
          </a:p>
          <a:p>
            <a:r>
              <a:rPr lang="ko-KR" altLang="en-US" sz="3600" dirty="0" smtClean="0"/>
              <a:t>인장 강도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인장 탄성률이 큼</a:t>
            </a:r>
            <a:endParaRPr lang="en-US" altLang="ko-KR" sz="3600" dirty="0" smtClean="0"/>
          </a:p>
          <a:p>
            <a:pPr>
              <a:buNone/>
            </a:pPr>
            <a:endParaRPr lang="en-US" altLang="ko-KR" sz="1000" dirty="0" smtClean="0"/>
          </a:p>
          <a:p>
            <a:r>
              <a:rPr lang="ko-KR" altLang="en-US" sz="3600" dirty="0" smtClean="0"/>
              <a:t>내마모성</a:t>
            </a:r>
            <a:r>
              <a:rPr lang="en-US" altLang="ko-KR" sz="3600" dirty="0" smtClean="0"/>
              <a:t>, </a:t>
            </a:r>
            <a:r>
              <a:rPr lang="ko-KR" altLang="en-US" sz="3600" dirty="0" err="1" smtClean="0"/>
              <a:t>윤활성이</a:t>
            </a:r>
            <a:r>
              <a:rPr lang="ko-KR" altLang="en-US" sz="3600" dirty="0" smtClean="0"/>
              <a:t> 우수</a:t>
            </a:r>
            <a:endParaRPr lang="en-US" altLang="ko-KR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6829444" cy="928686"/>
          </a:xfrm>
        </p:spPr>
        <p:txBody>
          <a:bodyPr/>
          <a:lstStyle/>
          <a:p>
            <a:r>
              <a:rPr lang="ko-KR" altLang="en-US" dirty="0" smtClean="0"/>
              <a:t>개발과 응용 분야 </a:t>
            </a:r>
            <a:r>
              <a:rPr lang="en-US" altLang="ko-KR" dirty="0" smtClean="0"/>
              <a:t> </a:t>
            </a:r>
            <a:endParaRPr lang="ko-KR" altLang="en-US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3357554" y="2857496"/>
            <a:ext cx="2214578" cy="142876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286116" y="321468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2"/>
                </a:solidFill>
              </a:rPr>
              <a:t>탄소 섬유</a:t>
            </a:r>
            <a:endParaRPr lang="ko-KR" altLang="en-US" sz="4000" dirty="0">
              <a:solidFill>
                <a:schemeClr val="bg2"/>
              </a:solidFill>
            </a:endParaRPr>
          </a:p>
        </p:txBody>
      </p:sp>
      <p:pic>
        <p:nvPicPr>
          <p:cNvPr id="1026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6957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그림 6" descr="44996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357950" y="1857364"/>
            <a:ext cx="2476100" cy="1714512"/>
          </a:xfrm>
          <a:prstGeom prst="rect">
            <a:avLst/>
          </a:prstGeom>
        </p:spPr>
      </p:pic>
      <p:sp>
        <p:nvSpPr>
          <p:cNvPr id="11" name="오른쪽 화살표 10"/>
          <p:cNvSpPr/>
          <p:nvPr/>
        </p:nvSpPr>
        <p:spPr>
          <a:xfrm rot="19880998">
            <a:off x="5581215" y="2981015"/>
            <a:ext cx="642942" cy="500066"/>
          </a:xfrm>
          <a:prstGeom prst="rightArrow">
            <a:avLst>
              <a:gd name="adj1" fmla="val 478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화살표 14"/>
          <p:cNvSpPr/>
          <p:nvPr/>
        </p:nvSpPr>
        <p:spPr>
          <a:xfrm rot="12538673">
            <a:off x="2652624" y="2839062"/>
            <a:ext cx="642942" cy="500066"/>
          </a:xfrm>
          <a:prstGeom prst="rightArrow">
            <a:avLst>
              <a:gd name="adj1" fmla="val 478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15"/>
          <p:cNvSpPr/>
          <p:nvPr/>
        </p:nvSpPr>
        <p:spPr>
          <a:xfrm rot="8170402">
            <a:off x="2869643" y="4010591"/>
            <a:ext cx="642942" cy="500066"/>
          </a:xfrm>
          <a:prstGeom prst="rightArrow">
            <a:avLst>
              <a:gd name="adj1" fmla="val 478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오른쪽 화살표 19"/>
          <p:cNvSpPr/>
          <p:nvPr/>
        </p:nvSpPr>
        <p:spPr>
          <a:xfrm rot="2962503">
            <a:off x="5292554" y="4228700"/>
            <a:ext cx="642942" cy="500066"/>
          </a:xfrm>
          <a:prstGeom prst="rightArrow">
            <a:avLst>
              <a:gd name="adj1" fmla="val 4785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림 21" descr="sanyo-eneloop-bike-20090727-600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4643446"/>
            <a:ext cx="2928958" cy="2030744"/>
          </a:xfrm>
          <a:prstGeom prst="rect">
            <a:avLst/>
          </a:prstGeom>
        </p:spPr>
      </p:pic>
      <p:pic>
        <p:nvPicPr>
          <p:cNvPr id="23" name="그림 22" descr="gewe36_004_1-swindrag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10" y="4000504"/>
            <a:ext cx="1930662" cy="2690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829576" cy="928686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개발과 응용 분야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항공기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인공위성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가볍고 인장강도가 높기 때문에 경량화에 적합</a:t>
            </a:r>
            <a:endParaRPr lang="en-US" altLang="ko-KR" sz="3600" dirty="0" smtClean="0"/>
          </a:p>
          <a:p>
            <a:endParaRPr lang="en-US" altLang="ko-KR" sz="1000" dirty="0" smtClean="0"/>
          </a:p>
          <a:p>
            <a:r>
              <a:rPr lang="ko-KR" altLang="en-US" sz="3600" dirty="0" smtClean="0"/>
              <a:t>로켓 연료용 탱크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항공기 동체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제트 전투기의 꼬리 날개에 사용중</a:t>
            </a:r>
            <a:r>
              <a:rPr lang="en-US" altLang="ko-KR" sz="3600" dirty="0" smtClean="0"/>
              <a:t>. </a:t>
            </a:r>
          </a:p>
          <a:p>
            <a:endParaRPr lang="en-US" altLang="ko-KR" sz="1000" dirty="0" smtClean="0"/>
          </a:p>
          <a:p>
            <a:r>
              <a:rPr lang="ko-KR" altLang="en-US" sz="3600" dirty="0" smtClean="0"/>
              <a:t>가격이 높아 저가격화에 대한 노력 필수</a:t>
            </a:r>
            <a:r>
              <a:rPr lang="en-US" altLang="ko-KR" sz="3600" dirty="0" smtClean="0"/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29642" cy="928686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개발과 응용 분야 </a:t>
            </a:r>
            <a:r>
              <a:rPr lang="en-US" altLang="ko-KR" dirty="0" smtClean="0"/>
              <a:t>- IT</a:t>
            </a:r>
            <a:r>
              <a:rPr lang="ko-KR" altLang="en-US" dirty="0" smtClean="0"/>
              <a:t>정보관련기기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경박단소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輕薄短小</a:t>
            </a:r>
            <a:r>
              <a:rPr lang="en-US" altLang="ko-KR" sz="3600" dirty="0" smtClean="0"/>
              <a:t>)</a:t>
            </a:r>
            <a:r>
              <a:rPr lang="ko-KR" altLang="en-US" sz="3600" dirty="0" smtClean="0"/>
              <a:t>화의 진전에 따라 </a:t>
            </a:r>
            <a:endParaRPr lang="en-US" altLang="ko-KR" sz="3600" dirty="0" smtClean="0"/>
          </a:p>
          <a:p>
            <a:pPr>
              <a:buNone/>
            </a:pPr>
            <a:r>
              <a:rPr lang="en-US" altLang="ko-KR" sz="3600" dirty="0" smtClean="0"/>
              <a:t>   IT</a:t>
            </a:r>
            <a:r>
              <a:rPr lang="ko-KR" altLang="en-US" sz="3600" dirty="0" smtClean="0"/>
              <a:t>관련 기기에 탄소섬유가 사용</a:t>
            </a:r>
            <a:endParaRPr lang="en-US" altLang="ko-KR" sz="3600" dirty="0" smtClean="0"/>
          </a:p>
          <a:p>
            <a:endParaRPr lang="en-US" altLang="ko-KR" sz="1050" dirty="0" smtClean="0"/>
          </a:p>
          <a:p>
            <a:r>
              <a:rPr lang="ko-KR" altLang="en-US" sz="3600" dirty="0" smtClean="0"/>
              <a:t>도전성을 갖고 있어서 전자파를 방어</a:t>
            </a:r>
            <a:endParaRPr lang="en-US" altLang="ko-KR" sz="3600" dirty="0" smtClean="0"/>
          </a:p>
          <a:p>
            <a:pPr>
              <a:buNone/>
            </a:pPr>
            <a:r>
              <a:rPr lang="en-US" altLang="ko-KR" sz="3600" dirty="0" smtClean="0"/>
              <a:t>  -</a:t>
            </a:r>
            <a:r>
              <a:rPr lang="ko-KR" altLang="en-US" sz="3600" dirty="0" smtClean="0"/>
              <a:t>컴퓨터의 오작동을 막는 소재로 사용</a:t>
            </a:r>
            <a:endParaRPr lang="en-US" altLang="ko-KR" sz="3600" dirty="0" smtClean="0"/>
          </a:p>
          <a:p>
            <a:pPr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01080" cy="928686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/>
              <a:t>개발과 응용 분야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탄소섬유 복합재료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500174"/>
            <a:ext cx="8515352" cy="462599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풍력발전의 블레이드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설비의 대형화 </a:t>
            </a:r>
            <a:r>
              <a:rPr lang="ko-KR" altLang="ko-KR" dirty="0" smtClean="0"/>
              <a:t>→</a:t>
            </a:r>
            <a:r>
              <a:rPr lang="en-US" altLang="ko-KR" dirty="0" smtClean="0"/>
              <a:t> </a:t>
            </a:r>
            <a:r>
              <a:rPr lang="ko-KR" altLang="en-US" dirty="0" smtClean="0"/>
              <a:t>블레이드의 경량화와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 </a:t>
            </a:r>
            <a:r>
              <a:rPr lang="ko-KR" altLang="en-US" dirty="0" smtClean="0"/>
              <a:t>고강성화에 대응</a:t>
            </a:r>
            <a:endParaRPr lang="en-US" altLang="ko-KR" dirty="0" smtClean="0"/>
          </a:p>
          <a:p>
            <a:pPr>
              <a:buNone/>
            </a:pPr>
            <a:endParaRPr lang="en-US" altLang="ko-KR" sz="1500" dirty="0" smtClean="0"/>
          </a:p>
          <a:p>
            <a:r>
              <a:rPr lang="ko-KR" altLang="en-US" sz="3000" dirty="0" smtClean="0"/>
              <a:t>자동차의 연료탱크</a:t>
            </a:r>
            <a:endParaRPr lang="en-US" altLang="ko-KR" sz="3000" dirty="0" smtClean="0"/>
          </a:p>
          <a:p>
            <a:pPr>
              <a:buNone/>
            </a:pPr>
            <a:r>
              <a:rPr lang="en-US" altLang="ko-KR" sz="3000" dirty="0" smtClean="0"/>
              <a:t>   </a:t>
            </a:r>
            <a:r>
              <a:rPr lang="ko-KR" altLang="en-US" sz="3000" dirty="0" smtClean="0"/>
              <a:t>지구 환경적 측면</a:t>
            </a:r>
            <a:endParaRPr lang="en-US" altLang="ko-KR" sz="3000" dirty="0" smtClean="0"/>
          </a:p>
          <a:p>
            <a:pPr>
              <a:buNone/>
            </a:pPr>
            <a:r>
              <a:rPr lang="en-US" altLang="ko-KR" sz="3000" dirty="0" smtClean="0"/>
              <a:t>   → </a:t>
            </a:r>
            <a:r>
              <a:rPr lang="ko-KR" altLang="en-US" sz="3000" dirty="0" smtClean="0"/>
              <a:t>천연가스나 연료전지를 자동차 연료로 사용</a:t>
            </a:r>
            <a:endParaRPr lang="en-US" altLang="ko-KR" sz="3000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개발과 응용 분야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스포츠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재료의 복합화에 의한 골프채의 고성능화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초경량 직물이 골프 클럽과 라켓에 사용</a:t>
            </a:r>
            <a:endParaRPr lang="en-US" altLang="ko-KR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스포츠용 고급 자전거 부품의 프레임</a:t>
            </a:r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6829444" cy="92868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428736"/>
            <a:ext cx="8229600" cy="5429264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탄소섬유 선정 이유는</a:t>
            </a:r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altLang="ko-KR" sz="55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탄소섬유란</a:t>
            </a:r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>
              <a:buNone/>
            </a:pP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탄소섬유의 기원</a:t>
            </a:r>
            <a:endParaRPr lang="en-US" altLang="ko-KR" sz="63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탄소섬유의 종류와 제조</a:t>
            </a:r>
            <a:endParaRPr lang="en-US" altLang="ko-KR" sz="63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3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탄소섬유의 특성</a:t>
            </a:r>
            <a:endParaRPr lang="en-US" altLang="ko-KR" sz="63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3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개발과 응용 분야</a:t>
            </a:r>
            <a:endParaRPr lang="en-US" altLang="ko-KR" sz="63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3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7. (</a:t>
            </a:r>
            <a:r>
              <a:rPr lang="ko-KR" altLang="en-US" sz="6300" dirty="0" smtClean="0">
                <a:latin typeface="맑은 고딕" pitchFamily="50" charset="-127"/>
                <a:ea typeface="맑은 고딕" pitchFamily="50" charset="-127"/>
              </a:rPr>
              <a:t>결론</a:t>
            </a:r>
            <a:r>
              <a:rPr lang="en-US" altLang="ko-KR" sz="63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결론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탄소섬유는</a:t>
            </a:r>
            <a:r>
              <a:rPr lang="en-US" altLang="ko-KR" dirty="0" smtClean="0"/>
              <a:t>...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철의 대체 소재로서 용도 및</a:t>
            </a:r>
            <a:r>
              <a:rPr lang="en-US" altLang="ko-KR" dirty="0" smtClean="0"/>
              <a:t> </a:t>
            </a:r>
            <a:r>
              <a:rPr lang="ko-KR" altLang="en-US" dirty="0" smtClean="0"/>
              <a:t>시장이 </a:t>
            </a:r>
            <a:endParaRPr lang="en-US" altLang="ko-KR" sz="1000" dirty="0" smtClean="0"/>
          </a:p>
          <a:p>
            <a:pPr>
              <a:buNone/>
            </a:pPr>
            <a:r>
              <a:rPr lang="ko-KR" altLang="en-US" dirty="0" smtClean="0"/>
              <a:t>   앞으로도 더욱 확대될 것으로 전망</a:t>
            </a:r>
            <a:endParaRPr lang="en-US" altLang="ko-KR" dirty="0" smtClean="0"/>
          </a:p>
          <a:p>
            <a:endParaRPr lang="en-US" altLang="ko-KR" sz="1000" dirty="0" smtClean="0"/>
          </a:p>
          <a:p>
            <a:endParaRPr lang="en-US" altLang="ko-KR" sz="1000" dirty="0" smtClean="0"/>
          </a:p>
          <a:p>
            <a:r>
              <a:rPr lang="ko-KR" altLang="en-US" dirty="0" smtClean="0"/>
              <a:t>시장확대에 맞춰 개발방향이 전개 중</a:t>
            </a:r>
            <a:endParaRPr lang="en-US" altLang="ko-KR" dirty="0" smtClean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endParaRPr lang="en-US" altLang="ko-KR" sz="1000" dirty="0" smtClean="0"/>
          </a:p>
          <a:p>
            <a:r>
              <a:rPr lang="ko-KR" altLang="en-US" dirty="0" smtClean="0"/>
              <a:t>탄소섬유 가격은 공급 증대와 더불어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하향 화추세로 나아갈 것</a:t>
            </a:r>
          </a:p>
          <a:p>
            <a:endParaRPr lang="en-US" altLang="ko-KR" dirty="0" smtClean="0"/>
          </a:p>
          <a:p>
            <a:pPr>
              <a:buNone/>
            </a:pP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참고문헌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탄소섬유</a:t>
            </a:r>
            <a:r>
              <a:rPr lang="en-US" altLang="ko-KR" dirty="0" smtClean="0"/>
              <a:t>] </a:t>
            </a:r>
            <a:r>
              <a:rPr lang="ko-KR" altLang="en-US" dirty="0" smtClean="0"/>
              <a:t>서인선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박창걸 저</a:t>
            </a:r>
            <a:endParaRPr lang="en-US" altLang="ko-KR" dirty="0" smtClean="0"/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탄소재료</a:t>
            </a:r>
            <a:r>
              <a:rPr lang="en-US" altLang="ko-KR" dirty="0" smtClean="0"/>
              <a:t>*</a:t>
            </a:r>
            <a:r>
              <a:rPr lang="ko-KR" altLang="en-US" dirty="0" smtClean="0"/>
              <a:t>탄소섬유</a:t>
            </a:r>
            <a:r>
              <a:rPr lang="en-US" altLang="ko-KR" dirty="0" smtClean="0"/>
              <a:t>]</a:t>
            </a:r>
            <a:r>
              <a:rPr lang="ko-KR" altLang="en-US" dirty="0" smtClean="0"/>
              <a:t>과학나눔연구회 저</a:t>
            </a:r>
            <a:endParaRPr lang="en-US" altLang="ko-KR" dirty="0" smtClean="0"/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탄소재료 원리와 응용</a:t>
            </a:r>
            <a:r>
              <a:rPr lang="en-US" altLang="ko-KR" dirty="0" smtClean="0"/>
              <a:t>] </a:t>
            </a:r>
            <a:r>
              <a:rPr lang="ko-KR" altLang="en-US" dirty="0" smtClean="0"/>
              <a:t>박수진 저</a:t>
            </a:r>
            <a:endParaRPr lang="en-US" altLang="ko-KR" dirty="0" smtClean="0"/>
          </a:p>
          <a:p>
            <a:r>
              <a:rPr lang="ko-KR" altLang="en-US" dirty="0" smtClean="0"/>
              <a:t>구글 </a:t>
            </a:r>
            <a:r>
              <a:rPr lang="en-US" altLang="ko-KR" dirty="0" smtClean="0"/>
              <a:t>– </a:t>
            </a:r>
            <a:r>
              <a:rPr lang="ko-KR" altLang="en-US" dirty="0" smtClean="0">
                <a:hlinkClick r:id="rId2"/>
              </a:rPr>
              <a:t>블로그</a:t>
            </a:r>
            <a:r>
              <a:rPr lang="en-US" altLang="ko-KR" dirty="0" smtClean="0">
                <a:hlinkClick r:id="rId2"/>
              </a:rPr>
              <a:t>1</a:t>
            </a:r>
            <a:r>
              <a:rPr lang="en-US" altLang="ko-KR" dirty="0" smtClean="0"/>
              <a:t>, </a:t>
            </a:r>
            <a:r>
              <a:rPr lang="ko-KR" altLang="en-US" dirty="0" smtClean="0">
                <a:hlinkClick r:id="rId3"/>
              </a:rPr>
              <a:t>블로그 </a:t>
            </a:r>
            <a:r>
              <a:rPr lang="en-US" altLang="ko-KR" dirty="0" smtClean="0">
                <a:hlinkClick r:id="rId3"/>
              </a:rPr>
              <a:t>2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, </a:t>
            </a:r>
            <a:r>
              <a:rPr lang="en-US" altLang="ko-KR" dirty="0" smtClean="0">
                <a:hlinkClick r:id="rId4"/>
              </a:rPr>
              <a:t>pdf 1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           </a:t>
            </a:r>
            <a:r>
              <a:rPr lang="en-US" altLang="ko-KR" dirty="0" smtClean="0">
                <a:hlinkClick r:id="rId5"/>
              </a:rPr>
              <a:t>pdf 2</a:t>
            </a:r>
            <a:endParaRPr lang="en-US" altLang="ko-KR" dirty="0" smtClean="0"/>
          </a:p>
          <a:p>
            <a:r>
              <a:rPr lang="ko-KR" altLang="en-US" dirty="0" smtClean="0"/>
              <a:t>네이버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지식</a:t>
            </a:r>
            <a:r>
              <a:rPr lang="en-US" altLang="ko-KR" dirty="0" smtClean="0"/>
              <a:t>in, </a:t>
            </a:r>
            <a:r>
              <a:rPr lang="ko-KR" altLang="en-US" dirty="0" smtClean="0"/>
              <a:t>블로그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사진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백과사전</a:t>
            </a:r>
            <a:endParaRPr lang="en-US" altLang="ko-KR" dirty="0" smtClean="0"/>
          </a:p>
          <a:p>
            <a:r>
              <a:rPr lang="ko-KR" altLang="en-US" dirty="0" smtClean="0"/>
              <a:t>즐거운 과학세상 사이언스올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탄소섬유 선정 이유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탄소섬유는 강철 대비 </a:t>
            </a:r>
            <a:r>
              <a:rPr lang="en-US" altLang="ko-KR" dirty="0" smtClean="0"/>
              <a:t>1/5</a:t>
            </a:r>
            <a:r>
              <a:rPr lang="ko-KR" altLang="en-US" dirty="0" smtClean="0"/>
              <a:t>로 가볍고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강도는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배로 항공우주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방위 산업 에너지 산업에 고강도 경량화 재료로 사용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다양한 산업 분야에 대한 </a:t>
            </a:r>
            <a:r>
              <a:rPr lang="ko-KR" altLang="en-US" dirty="0" smtClean="0">
                <a:sym typeface="Wingdings" pitchFamily="2" charset="2"/>
              </a:rPr>
              <a:t>적용이 확대되고 성장 가능성이 높아지고 있는 현 시점에서 탄소섬유는 섬유 신소재로 다양하게 이용가능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탄소섬유란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6248" y="1500174"/>
            <a:ext cx="4714908" cy="4625990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유기섬유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전구체를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가열하여 얻은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탄소함유율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90%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이상인 섬유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종류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셀룰로오스계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PAN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pitch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탄소만으로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직경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5~15㎛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섬유장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Ex)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장섬유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단섬유</a:t>
            </a:r>
            <a:endParaRPr lang="ko-KR" altLang="en-US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dirty="0"/>
          </a:p>
        </p:txBody>
      </p:sp>
      <p:pic>
        <p:nvPicPr>
          <p:cNvPr id="4" name="내용 개체 틀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3116"/>
            <a:ext cx="4038600" cy="27805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42" cy="928686"/>
          </a:xfrm>
        </p:spPr>
        <p:txBody>
          <a:bodyPr>
            <a:noAutofit/>
          </a:bodyPr>
          <a:lstStyle/>
          <a:p>
            <a:r>
              <a:rPr lang="ko-KR" altLang="en-US" sz="4500" dirty="0" smtClean="0"/>
              <a:t>탄소섬유의 기원 </a:t>
            </a:r>
            <a:r>
              <a:rPr lang="en-US" altLang="ko-KR" sz="4500" dirty="0" smtClean="0"/>
              <a:t>– </a:t>
            </a:r>
            <a:r>
              <a:rPr lang="ko-KR" altLang="en-US" sz="4500" dirty="0" smtClean="0"/>
              <a:t>에디슨의 전구</a:t>
            </a:r>
            <a:endParaRPr lang="ko-KR" altLang="en-US" sz="45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3" y="1714488"/>
            <a:ext cx="642628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타원형 설명선 5"/>
          <p:cNvSpPr/>
          <p:nvPr/>
        </p:nvSpPr>
        <p:spPr>
          <a:xfrm>
            <a:off x="0" y="1857364"/>
            <a:ext cx="3214710" cy="2428892"/>
          </a:xfrm>
          <a:prstGeom prst="wedgeEllipseCallout">
            <a:avLst>
              <a:gd name="adj1" fmla="val 56248"/>
              <a:gd name="adj2" fmla="val 27218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2214554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700" dirty="0" smtClean="0">
                <a:solidFill>
                  <a:schemeClr val="bg2"/>
                </a:solidFill>
                <a:latin typeface="25"/>
              </a:rPr>
              <a:t>난 대나무섬유를 </a:t>
            </a:r>
            <a:endParaRPr lang="en-US" altLang="ko-KR" sz="2700" dirty="0" smtClean="0">
              <a:solidFill>
                <a:schemeClr val="bg2"/>
              </a:solidFill>
              <a:latin typeface="25"/>
            </a:endParaRPr>
          </a:p>
          <a:p>
            <a:r>
              <a:rPr lang="ko-KR" altLang="en-US" sz="2700" dirty="0" smtClean="0">
                <a:solidFill>
                  <a:schemeClr val="bg2"/>
                </a:solidFill>
                <a:latin typeface="25"/>
              </a:rPr>
              <a:t>탄화시켜 </a:t>
            </a:r>
            <a:endParaRPr lang="en-US" altLang="ko-KR" sz="2700" dirty="0" smtClean="0">
              <a:solidFill>
                <a:schemeClr val="bg2"/>
              </a:solidFill>
              <a:latin typeface="25"/>
            </a:endParaRPr>
          </a:p>
          <a:p>
            <a:r>
              <a:rPr lang="ko-KR" altLang="en-US" sz="2700" dirty="0" smtClean="0">
                <a:solidFill>
                  <a:schemeClr val="bg2"/>
                </a:solidFill>
                <a:latin typeface="25"/>
              </a:rPr>
              <a:t>전구의 필라멘트를             만들었지</a:t>
            </a:r>
            <a:r>
              <a:rPr lang="en-US" altLang="ko-KR" sz="2700" dirty="0" smtClean="0">
                <a:solidFill>
                  <a:schemeClr val="bg2"/>
                </a:solidFill>
                <a:latin typeface="25"/>
              </a:rPr>
              <a:t>!</a:t>
            </a:r>
            <a:endParaRPr lang="ko-KR" altLang="en-US" sz="2700" dirty="0">
              <a:solidFill>
                <a:schemeClr val="bg2"/>
              </a:solidFill>
              <a:latin typeface="25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19256" cy="928686"/>
          </a:xfrm>
        </p:spPr>
        <p:txBody>
          <a:bodyPr>
            <a:noAutofit/>
          </a:bodyPr>
          <a:lstStyle/>
          <a:p>
            <a:r>
              <a:rPr lang="ko-KR" altLang="en-US" sz="3300" dirty="0" smtClean="0"/>
              <a:t>탄소섬유의 종류 </a:t>
            </a:r>
            <a:r>
              <a:rPr lang="en-US" altLang="ko-KR" sz="3300" dirty="0" smtClean="0"/>
              <a:t>- Cellulose</a:t>
            </a:r>
            <a:r>
              <a:rPr lang="ko-KR" altLang="en-US" sz="3300" dirty="0" smtClean="0"/>
              <a:t>계 탄소섬유</a:t>
            </a:r>
            <a:endParaRPr lang="ko-KR" altLang="en-US" sz="33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Rayon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탄소섬유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셀룰로오스를 레이온으로 재가공하여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얻은 레이온 섬유를 전구체로 제조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/>
              <a:t>전구체의 물성을 자유자제로 조정이 어렵지만</a:t>
            </a:r>
            <a:r>
              <a:rPr lang="en-US" altLang="ko-KR" dirty="0" smtClean="0"/>
              <a:t> </a:t>
            </a:r>
            <a:r>
              <a:rPr lang="ko-KR" altLang="en-US" dirty="0" smtClean="0"/>
              <a:t>전구체를 얻는 경제적 용이함으로 계속적인 연구 및 생산이 이루어지고 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</p:txBody>
      </p:sp>
      <p:sp>
        <p:nvSpPr>
          <p:cNvPr id="4" name="이등변 삼각형 3">
            <a:hlinkClick r:id="" action="ppaction://noaction"/>
          </p:cNvPr>
          <p:cNvSpPr/>
          <p:nvPr/>
        </p:nvSpPr>
        <p:spPr>
          <a:xfrm rot="5400000">
            <a:off x="7393801" y="2964653"/>
            <a:ext cx="500066" cy="428628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용설란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아마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마황</a:t>
            </a:r>
            <a:endParaRPr lang="ko-KR" altLang="en-US" dirty="0"/>
          </a:p>
        </p:txBody>
      </p:sp>
      <p:pic>
        <p:nvPicPr>
          <p:cNvPr id="5" name="내용 개체 틀 4" descr="용설란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4000528" cy="2660351"/>
          </a:xfrm>
        </p:spPr>
      </p:pic>
      <p:pic>
        <p:nvPicPr>
          <p:cNvPr id="7" name="그림 6" descr="아마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00174"/>
            <a:ext cx="3974746" cy="2643206"/>
          </a:xfrm>
          <a:prstGeom prst="rect">
            <a:avLst/>
          </a:prstGeom>
        </p:spPr>
      </p:pic>
      <p:pic>
        <p:nvPicPr>
          <p:cNvPr id="1026" name="Picture 2" descr="http://www.scienceall.com/nas/image/201008/20100816_xI9l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214818"/>
            <a:ext cx="300914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787208" cy="928686"/>
          </a:xfrm>
        </p:spPr>
        <p:txBody>
          <a:bodyPr>
            <a:noAutofit/>
          </a:bodyPr>
          <a:lstStyle/>
          <a:p>
            <a:r>
              <a:rPr lang="ko-KR" altLang="en-US" sz="3300" dirty="0" smtClean="0"/>
              <a:t>탄소섬유의 종류 </a:t>
            </a:r>
            <a:r>
              <a:rPr lang="en-US" altLang="ko-KR" sz="3300" dirty="0" smtClean="0"/>
              <a:t>- PAN</a:t>
            </a:r>
            <a:r>
              <a:rPr lang="ko-KR" altLang="en-US" sz="3300" dirty="0" smtClean="0"/>
              <a:t>계 탄소섬유</a:t>
            </a:r>
            <a:endParaRPr lang="ko-KR" altLang="en-US" sz="33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00548" y="1500174"/>
            <a:ext cx="4943452" cy="4625990"/>
          </a:xfrm>
        </p:spPr>
        <p:txBody>
          <a:bodyPr>
            <a:normAutofit/>
          </a:bodyPr>
          <a:lstStyle/>
          <a:p>
            <a:r>
              <a:rPr lang="ko-KR" altLang="en-US" dirty="0" err="1" smtClean="0"/>
              <a:t>폴리아크릴로니트릴</a:t>
            </a:r>
            <a:r>
              <a:rPr lang="en-US" altLang="ko-KR" dirty="0" smtClean="0"/>
              <a:t>(Polyacrylonitrile)</a:t>
            </a:r>
          </a:p>
          <a:p>
            <a:pPr>
              <a:buNone/>
            </a:pPr>
            <a:endParaRPr lang="en-US" altLang="ko-KR" sz="1000" dirty="0" smtClean="0"/>
          </a:p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PAN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은 현재까지 알려진 모든 탄소섬유의 전구체 중 가장 경제성이 높음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우주항공용 고강도 탄소섬유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그림 3" descr="118517853247_200707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3116"/>
            <a:ext cx="4068763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6972320" cy="928686"/>
          </a:xfrm>
        </p:spPr>
        <p:txBody>
          <a:bodyPr/>
          <a:lstStyle/>
          <a:p>
            <a:r>
              <a:rPr lang="ko-KR" altLang="en-US" dirty="0" smtClean="0"/>
              <a:t>탄소섬유의 제조 </a:t>
            </a:r>
            <a:r>
              <a:rPr lang="en-US" altLang="ko-KR" dirty="0" smtClean="0"/>
              <a:t>- PAN</a:t>
            </a:r>
            <a:r>
              <a:rPr lang="ko-KR" altLang="en-US" dirty="0" smtClean="0"/>
              <a:t>계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428736"/>
            <a:ext cx="528641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보자기">
  <a:themeElements>
    <a:clrScheme name="보자기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보자기">
      <a:maj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HY견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Lucida Sans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보자기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45000"/>
                <a:shade val="95000"/>
                <a:hueMod val="100000"/>
                <a:satMod val="100000"/>
              </a:schemeClr>
            </a:gs>
            <a:gs pos="5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50000">
              <a:schemeClr val="phClr">
                <a:tint val="100000"/>
                <a:shade val="50000"/>
                <a:hueMod val="100000"/>
                <a:satMod val="100000"/>
              </a:schemeClr>
            </a:gs>
            <a:gs pos="100000">
              <a:schemeClr val="phClr">
                <a:tint val="75000"/>
                <a:shade val="100000"/>
                <a:hueMod val="100000"/>
                <a:satMod val="100000"/>
              </a:schemeClr>
            </a:gs>
          </a:gsLst>
          <a:lin ang="1350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2400000" algn="br">
              <a:srgbClr val="000000">
                <a:alpha val="70588"/>
              </a:srgbClr>
            </a:outerShdw>
          </a:effectLst>
        </a:effectStyle>
        <a:effectStyle>
          <a:effectLst>
            <a:outerShdw blurRad="63500" dist="50800" dir="2400000" sx="96000" sy="96000">
              <a:srgbClr val="000000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l">
              <a:rot lat="0" lon="600000" rev="5100000"/>
            </a:lightRig>
          </a:scene3d>
          <a:sp3d prstMaterial="plastic">
            <a:bevelT w="38100" h="25400"/>
            <a:contourClr>
              <a:srgbClr val="FFFFFF">
                <a:alpha val="0"/>
              </a:srgbClr>
            </a:contourClr>
          </a:sp3d>
        </a:effectStyle>
        <a:effectStyle>
          <a:effectLst>
            <a:outerShdw blurRad="63500" dist="63500" dir="600000" sx="96000" sy="96000">
              <a:srgbClr val="0F0F0F">
                <a:alpha val="78431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600000" rev="5100000"/>
            </a:lightRig>
          </a:scene3d>
          <a:sp3d prstMaterial="plastic">
            <a:bevelT w="114300" h="1143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45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47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Wrapper</Template>
  <TotalTime>480</TotalTime>
  <Words>497</Words>
  <Application>Microsoft Office PowerPoint</Application>
  <PresentationFormat>화면 슬라이드 쇼(4:3)</PresentationFormat>
  <Paragraphs>128</Paragraphs>
  <Slides>21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보자기</vt:lpstr>
      <vt:lpstr>탄소섬유</vt:lpstr>
      <vt:lpstr>목차</vt:lpstr>
      <vt:lpstr>탄소섬유 선정 이유</vt:lpstr>
      <vt:lpstr>탄소섬유란?</vt:lpstr>
      <vt:lpstr>탄소섬유의 기원 – 에디슨의 전구</vt:lpstr>
      <vt:lpstr>탄소섬유의 종류 - Cellulose계 탄소섬유</vt:lpstr>
      <vt:lpstr>용설란, 아마, 마황</vt:lpstr>
      <vt:lpstr>탄소섬유의 종류 - PAN계 탄소섬유</vt:lpstr>
      <vt:lpstr>탄소섬유의 제조 - PAN계</vt:lpstr>
      <vt:lpstr>탄소섬유의 종류 - Pitch계 탄소섬유</vt:lpstr>
      <vt:lpstr>탄소섬유의 제조 - Pitch계</vt:lpstr>
      <vt:lpstr>탄소섬유의 특성 - 형태적, 전기적</vt:lpstr>
      <vt:lpstr>탄소섬유의 특성 - 화학, 물리적</vt:lpstr>
      <vt:lpstr>탄소섬유의 특성 - 기계적</vt:lpstr>
      <vt:lpstr>개발과 응용 분야  </vt:lpstr>
      <vt:lpstr>개발과 응용 분야 - 항공기,인공위성</vt:lpstr>
      <vt:lpstr>개발과 응용 분야 - IT정보관련기기</vt:lpstr>
      <vt:lpstr>개발과 응용 분야 - 탄소섬유 복합재료</vt:lpstr>
      <vt:lpstr>개발과 응용 분야 - 스포츠</vt:lpstr>
      <vt:lpstr>결론 – 탄소섬유는...</vt:lpstr>
      <vt:lpstr>참고문헌</vt:lpstr>
    </vt:vector>
  </TitlesOfParts>
  <Company>Univ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탄소섬유</dc:title>
  <dc:creator>user</dc:creator>
  <cp:lastModifiedBy>.</cp:lastModifiedBy>
  <cp:revision>58</cp:revision>
  <dcterms:created xsi:type="dcterms:W3CDTF">2012-05-22T03:24:25Z</dcterms:created>
  <dcterms:modified xsi:type="dcterms:W3CDTF">2012-06-04T11:04:15Z</dcterms:modified>
</cp:coreProperties>
</file>