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256" r:id="rId2"/>
    <p:sldId id="262" r:id="rId3"/>
    <p:sldId id="260" r:id="rId4"/>
    <p:sldId id="261" r:id="rId5"/>
    <p:sldId id="263" r:id="rId6"/>
    <p:sldId id="267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68" r:id="rId17"/>
    <p:sldId id="278" r:id="rId18"/>
    <p:sldId id="279" r:id="rId19"/>
    <p:sldId id="282" r:id="rId20"/>
    <p:sldId id="283" r:id="rId21"/>
    <p:sldId id="284" r:id="rId22"/>
    <p:sldId id="285" r:id="rId23"/>
    <p:sldId id="286" r:id="rId24"/>
    <p:sldId id="287" r:id="rId25"/>
    <p:sldId id="289" r:id="rId26"/>
    <p:sldId id="290" r:id="rId27"/>
    <p:sldId id="298" r:id="rId28"/>
    <p:sldId id="299" r:id="rId29"/>
    <p:sldId id="300" r:id="rId30"/>
    <p:sldId id="301" r:id="rId31"/>
    <p:sldId id="302" r:id="rId32"/>
    <p:sldId id="303" r:id="rId33"/>
    <p:sldId id="304" r:id="rId34"/>
    <p:sldId id="305" r:id="rId3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밝은 스타일 1 - 강조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E3FDE45-AF77-4B5C-9715-49D594BDF05E}" styleName="밝은 스타일 1 - 강조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022" autoAdjust="0"/>
    <p:restoredTop sz="77718" autoAdjust="0"/>
  </p:normalViewPr>
  <p:slideViewPr>
    <p:cSldViewPr>
      <p:cViewPr varScale="1">
        <p:scale>
          <a:sx n="70" d="100"/>
          <a:sy n="70" d="100"/>
        </p:scale>
        <p:origin x="-18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FAE98F-5022-43FA-BC0E-0F5BDC5361A3}" type="datetimeFigureOut">
              <a:rPr lang="ko-KR" altLang="en-US" smtClean="0"/>
              <a:pPr/>
              <a:t>2011-06-07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7138E8-DA67-4799-9D50-AFF8B360CD6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5FE62C-355F-41AF-95BA-9D70BF056F55}" type="datetimeFigureOut">
              <a:rPr lang="ko-KR" altLang="en-US" smtClean="0"/>
              <a:pPr/>
              <a:t>2011-06-07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A51933-B527-4C08-BE98-0B69243EADF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목조주택이라는 의미의 상징성 때문에 목재의 사용이 중요한 의미</a:t>
            </a:r>
            <a:endParaRPr lang="en-US" altLang="ko-KR" dirty="0" smtClean="0"/>
          </a:p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A51933-B527-4C08-BE98-0B69243EADF3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다양한 형태와 건축방식 차이를 보이며 발전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A51933-B527-4C08-BE98-0B69243EADF3}" type="slidenum">
              <a:rPr lang="ko-KR" altLang="en-US" smtClean="0"/>
              <a:pPr/>
              <a:t>13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이러한 구조 부재들은 목수들이 다루기에도 용이하였고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기계로 양산된 못으로 용이하고 신속하게 조립될 수 있었다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이러한 신속한 구법은 발룬</a:t>
            </a:r>
            <a:r>
              <a:rPr lang="en-US" altLang="ko-KR" dirty="0" smtClean="0"/>
              <a:t>(</a:t>
            </a:r>
            <a:r>
              <a:rPr lang="en-US" dirty="0" smtClean="0"/>
              <a:t>Balloon) </a:t>
            </a:r>
            <a:r>
              <a:rPr lang="ko-KR" altLang="en-US" dirty="0" smtClean="0"/>
              <a:t>구조라 이름지워 졌는데구조 방식의 우수성과 건물을 가볍게 구성하여 풍선 처럼 날아갈 듯한 인상에서 비롯 됨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벽체와 바닥의 장선의 결합 방식이 화염 진행을 적절하게 차단하지 못하여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A51933-B527-4C08-BE98-0B69243EADF3}" type="slidenum">
              <a:rPr lang="ko-KR" altLang="en-US" smtClean="0"/>
              <a:pPr/>
              <a:t>14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평탄한 플랫폼 위에서 조립되는 벽체는 정확하게 직각으로 제작될 수 있고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세워지기 전에 합판이나 대각 가새를 설치할 수 있어 벽체프레임의 강성을 높일수있음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A51933-B527-4C08-BE98-0B69243EADF3}" type="slidenum">
              <a:rPr lang="ko-KR" altLang="en-US" smtClean="0"/>
              <a:pPr/>
              <a:t>15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ko-K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경량목구조는</a:t>
            </a:r>
            <a:r>
              <a:rPr lang="ko-KR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풍선 구조와 플랫폼 구조 두 가지가 있습니다. 풍선구조는 2층 이상의 건물을 지을 경우 </a:t>
            </a:r>
            <a:r>
              <a:rPr lang="ko-KR" altLang="ko-K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샛기둥이</a:t>
            </a:r>
            <a:r>
              <a:rPr lang="ko-KR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1~2층에 연속해서 하나로 부착되는 방식입니다. 플랫폼 구조는 층별로 </a:t>
            </a:r>
            <a:r>
              <a:rPr lang="ko-KR" altLang="ko-K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샛기둥이</a:t>
            </a:r>
            <a:r>
              <a:rPr lang="ko-KR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따로 따로 부착되는 방식이며 층별로 구조가 구분됩니다</a:t>
            </a:r>
          </a:p>
          <a:p>
            <a:r>
              <a:rPr lang="ko-KR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A51933-B527-4C08-BE98-0B69243EADF3}" type="slidenum">
              <a:rPr lang="ko-KR" altLang="en-US" smtClean="0"/>
              <a:pPr/>
              <a:t>16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모빌홈과는 달리  </a:t>
            </a:r>
            <a:r>
              <a:rPr lang="en-US" altLang="ko-KR" dirty="0" smtClean="0"/>
              <a:t>, </a:t>
            </a:r>
            <a:r>
              <a:rPr lang="ko-KR" altLang="en-US" dirty="0" smtClean="0"/>
              <a:t>현장에서는 소수의 인력과 소형의 이동 크레인만으로도 쉽게 조립</a:t>
            </a:r>
            <a:r>
              <a:rPr lang="en-US" altLang="ko-KR" dirty="0" smtClean="0"/>
              <a:t>, </a:t>
            </a:r>
            <a:r>
              <a:rPr lang="ko-KR" altLang="en-US" dirty="0" smtClean="0"/>
              <a:t>단층주택의 경우 대게 단 하루만에 조립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A51933-B527-4C08-BE98-0B69243EADF3}" type="slidenum">
              <a:rPr lang="ko-KR" altLang="en-US" smtClean="0"/>
              <a:pPr/>
              <a:t>18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A51933-B527-4C08-BE98-0B69243EADF3}" type="slidenum">
              <a:rPr lang="ko-KR" altLang="en-US" smtClean="0"/>
              <a:pPr/>
              <a:t>19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기둥이나 서까래 등에 쓰임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A51933-B527-4C08-BE98-0B69243EADF3}" type="slidenum">
              <a:rPr lang="ko-KR" altLang="en-US" smtClean="0"/>
              <a:pPr/>
              <a:t>20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A51933-B527-4C08-BE98-0B69243EADF3}" type="slidenum">
              <a:rPr lang="ko-KR" altLang="en-US" smtClean="0"/>
              <a:pPr/>
              <a:t>21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A51933-B527-4C08-BE98-0B69243EADF3}" type="slidenum">
              <a:rPr lang="ko-KR" altLang="en-US" smtClean="0"/>
              <a:pPr/>
              <a:t>22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벽체와 지붕덮개용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A51933-B527-4C08-BE98-0B69243EADF3}" type="slidenum">
              <a:rPr lang="ko-KR" altLang="en-US" smtClean="0"/>
              <a:pPr/>
              <a:t>23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낙엽송을 이용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A51933-B527-4C08-BE98-0B69243EADF3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목재로 </a:t>
            </a:r>
            <a:r>
              <a:rPr lang="ko-KR" alt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만든루바는</a:t>
            </a:r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거실 벽 거실 천정 한옥의 처마끝 등에 시공하며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A51933-B527-4C08-BE98-0B69243EADF3}" type="slidenum">
              <a:rPr lang="ko-KR" altLang="en-US" smtClean="0"/>
              <a:pPr/>
              <a:t>25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A51933-B527-4C08-BE98-0B69243EADF3}" type="slidenum">
              <a:rPr lang="ko-KR" altLang="en-US" smtClean="0"/>
              <a:pPr/>
              <a:t>27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err="1" smtClean="0"/>
              <a:t>화이트오크</a:t>
            </a:r>
            <a:r>
              <a:rPr lang="ko-KR" altLang="en-US" dirty="0" smtClean="0"/>
              <a:t> </a:t>
            </a:r>
            <a:r>
              <a:rPr lang="en-US" altLang="ko-KR" dirty="0" smtClean="0"/>
              <a:t>: </a:t>
            </a:r>
            <a:r>
              <a:rPr lang="ko-KR" altLang="en-US" dirty="0" smtClean="0"/>
              <a:t>무늬결과 색상이 가장 대중적이며 유행을 </a:t>
            </a:r>
            <a:r>
              <a:rPr lang="ko-KR" altLang="en-US" dirty="0" err="1" smtClean="0"/>
              <a:t>타지않아</a:t>
            </a:r>
            <a:r>
              <a:rPr lang="ko-KR" altLang="en-US" dirty="0" smtClean="0"/>
              <a:t> 한국인이 가장 좋아하는 종류의 온돌마루 목재</a:t>
            </a:r>
          </a:p>
          <a:p>
            <a:r>
              <a:rPr lang="ko-KR" altLang="en-US" dirty="0" err="1" smtClean="0"/>
              <a:t>워시오크</a:t>
            </a:r>
            <a:r>
              <a:rPr lang="ko-KR" altLang="en-US" dirty="0" smtClean="0"/>
              <a:t> </a:t>
            </a:r>
            <a:r>
              <a:rPr lang="en-US" altLang="ko-KR" dirty="0" smtClean="0"/>
              <a:t>:</a:t>
            </a:r>
            <a:r>
              <a:rPr lang="en-US" altLang="ko-KR" baseline="0" dirty="0" smtClean="0"/>
              <a:t> </a:t>
            </a:r>
            <a:r>
              <a:rPr lang="ko-KR" altLang="en-US" dirty="0" smtClean="0"/>
              <a:t>편안하고 안정된 색감이어서</a:t>
            </a:r>
            <a:r>
              <a:rPr lang="en-US" altLang="ko-KR" dirty="0" smtClean="0"/>
              <a:t> </a:t>
            </a:r>
            <a:r>
              <a:rPr lang="ko-KR" altLang="en-US" dirty="0" smtClean="0"/>
              <a:t>디자인된 칼라만큼이나 실내분위기도 넓고 </a:t>
            </a:r>
            <a:r>
              <a:rPr lang="ko-KR" altLang="en-US" dirty="0" err="1" smtClean="0"/>
              <a:t>시원해보이는</a:t>
            </a:r>
            <a:r>
              <a:rPr lang="ko-KR" altLang="en-US" dirty="0" smtClean="0"/>
              <a:t> 장점</a:t>
            </a:r>
            <a:endParaRPr lang="en-US" altLang="ko-KR" dirty="0" smtClean="0"/>
          </a:p>
          <a:p>
            <a:r>
              <a:rPr lang="ko-KR" altLang="en-US" dirty="0" smtClean="0"/>
              <a:t>체리 </a:t>
            </a:r>
            <a:r>
              <a:rPr lang="en-US" altLang="ko-KR" dirty="0" smtClean="0"/>
              <a:t>: </a:t>
            </a:r>
            <a:r>
              <a:rPr lang="ko-KR" altLang="en-US" dirty="0" smtClean="0"/>
              <a:t>현대적이고 세련적</a:t>
            </a:r>
            <a:endParaRPr lang="en-US" altLang="ko-KR" dirty="0" smtClean="0"/>
          </a:p>
          <a:p>
            <a:r>
              <a:rPr lang="ko-KR" altLang="en-US" dirty="0" err="1" smtClean="0"/>
              <a:t>메이플</a:t>
            </a:r>
            <a:r>
              <a:rPr lang="ko-KR" altLang="en-US" dirty="0" smtClean="0"/>
              <a:t> </a:t>
            </a:r>
            <a:r>
              <a:rPr lang="en-US" altLang="ko-KR" dirty="0" smtClean="0"/>
              <a:t>: </a:t>
            </a:r>
            <a:r>
              <a:rPr lang="ko-KR" altLang="en-US" dirty="0" smtClean="0"/>
              <a:t>밝고 따뜻한 색상</a:t>
            </a:r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err="1" smtClean="0"/>
              <a:t>버치</a:t>
            </a:r>
            <a:r>
              <a:rPr lang="ko-KR" altLang="en-US" dirty="0" smtClean="0"/>
              <a:t>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주거공간 어디에나 잘 어울리고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한국인에게 가장 편안함을 주는 것이 장점</a:t>
            </a:r>
            <a:r>
              <a:rPr lang="en-US" altLang="ko-KR" dirty="0" smtClean="0"/>
              <a:t>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err="1" smtClean="0"/>
              <a:t>티크</a:t>
            </a:r>
            <a:r>
              <a:rPr lang="ko-KR" altLang="en-US" dirty="0" smtClean="0"/>
              <a:t> </a:t>
            </a:r>
            <a:r>
              <a:rPr lang="en-US" altLang="ko-KR" dirty="0" smtClean="0"/>
              <a:t>: </a:t>
            </a:r>
            <a:r>
              <a:rPr lang="ko-KR" altLang="en-US" dirty="0" smtClean="0"/>
              <a:t>닦을수록 윤이 나는 특성을 가지고 있어 오래된 가구와 같이 품위를 더해 줍니다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A51933-B527-4C08-BE98-0B69243EADF3}" type="slidenum">
              <a:rPr lang="ko-KR" altLang="en-US" smtClean="0"/>
              <a:pPr/>
              <a:t>28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PVC</a:t>
            </a:r>
            <a:r>
              <a:rPr lang="en-US" altLang="ko-KR" baseline="0" dirty="0" smtClean="0"/>
              <a:t> - </a:t>
            </a:r>
            <a:r>
              <a:rPr lang="ko-KR" alt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염화비닐수지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A51933-B527-4C08-BE98-0B69243EADF3}" type="slidenum">
              <a:rPr lang="ko-KR" altLang="en-US" smtClean="0"/>
              <a:pPr/>
              <a:t>29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내수합판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콘크리트 형틀용이나 건축 외장용으로 쓰임 </a:t>
            </a:r>
            <a:r>
              <a:rPr lang="en-US" altLang="ko-KR" dirty="0" smtClean="0"/>
              <a:t>(</a:t>
            </a:r>
            <a:r>
              <a:rPr lang="ko-KR" altLang="en-US" dirty="0" smtClean="0"/>
              <a:t>국내에서</a:t>
            </a:r>
            <a:r>
              <a:rPr lang="ko-KR" altLang="en-US" baseline="0" dirty="0" smtClean="0"/>
              <a:t> 생산되는 대부분의 합판이 내수 합판</a:t>
            </a:r>
            <a:r>
              <a:rPr lang="en-US" altLang="ko-KR" dirty="0" smtClean="0"/>
              <a:t>)</a:t>
            </a:r>
          </a:p>
          <a:p>
            <a:r>
              <a:rPr lang="ko-KR" altLang="en-US" dirty="0" smtClean="0"/>
              <a:t>준 내수합판 </a:t>
            </a:r>
            <a:r>
              <a:rPr lang="en-US" altLang="ko-KR" dirty="0" smtClean="0"/>
              <a:t>: </a:t>
            </a:r>
            <a:r>
              <a:rPr lang="ko-KR" altLang="en-US" dirty="0" smtClean="0"/>
              <a:t>건축 내장용이나 </a:t>
            </a:r>
            <a:r>
              <a:rPr lang="ko-KR" altLang="en-US" dirty="0" err="1" smtClean="0"/>
              <a:t>가구재등에</a:t>
            </a:r>
            <a:r>
              <a:rPr lang="ko-KR" altLang="en-US" dirty="0" smtClean="0"/>
              <a:t> 사용되는 일반적인 합판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A51933-B527-4C08-BE98-0B69243EADF3}" type="slidenum">
              <a:rPr lang="ko-KR" altLang="en-US" smtClean="0"/>
              <a:pPr/>
              <a:t>30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A51933-B527-4C08-BE98-0B69243EADF3}" type="slidenum">
              <a:rPr lang="ko-KR" altLang="en-US" smtClean="0"/>
              <a:pPr/>
              <a:t>31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구조</a:t>
            </a:r>
            <a:r>
              <a:rPr lang="en-US" altLang="ko-KR" dirty="0" smtClean="0"/>
              <a:t>, </a:t>
            </a:r>
            <a:r>
              <a:rPr lang="ko-KR" altLang="en-US" dirty="0" smtClean="0"/>
              <a:t>단열</a:t>
            </a:r>
            <a:r>
              <a:rPr lang="en-US" altLang="ko-KR" dirty="0" smtClean="0"/>
              <a:t>, </a:t>
            </a:r>
            <a:r>
              <a:rPr lang="ko-KR" altLang="en-US" dirty="0" smtClean="0"/>
              <a:t>화재</a:t>
            </a:r>
            <a:r>
              <a:rPr lang="en-US" altLang="ko-KR" dirty="0" smtClean="0"/>
              <a:t>, </a:t>
            </a:r>
            <a:r>
              <a:rPr lang="ko-KR" altLang="en-US" dirty="0" smtClean="0"/>
              <a:t>난방</a:t>
            </a:r>
            <a:r>
              <a:rPr lang="en-US" altLang="ko-KR" dirty="0" smtClean="0"/>
              <a:t>,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소음 문제는 정확한 시공방법으로 지어진다면 문제없음</a:t>
            </a:r>
            <a:endParaRPr lang="en-US" altLang="ko-KR" baseline="0" dirty="0" smtClean="0"/>
          </a:p>
          <a:p>
            <a:endParaRPr lang="en-US" altLang="ko-KR" baseline="0" dirty="0" smtClean="0"/>
          </a:p>
          <a:p>
            <a:r>
              <a:rPr lang="ko-KR" altLang="en-US" baseline="0" dirty="0" smtClean="0"/>
              <a:t>다른주택도 마찬가지이지만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A51933-B527-4C08-BE98-0B69243EADF3}" type="slidenum">
              <a:rPr lang="ko-KR" altLang="en-US" smtClean="0"/>
              <a:pPr/>
              <a:t>33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A51933-B527-4C08-BE98-0B69243EADF3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altLang="ko-KR" dirty="0" smtClean="0"/>
              <a:t> </a:t>
            </a:r>
            <a:r>
              <a:rPr lang="ko-KR" altLang="en-US" dirty="0" smtClean="0"/>
              <a:t>가벼운 목재를 사용하기 때문에 붙여진</a:t>
            </a:r>
            <a:r>
              <a:rPr lang="en-US" altLang="ko-KR" baseline="0" dirty="0" smtClean="0"/>
              <a:t> </a:t>
            </a:r>
            <a:r>
              <a:rPr lang="ko-KR" altLang="en-US" dirty="0" smtClean="0"/>
              <a:t>이름으로 </a:t>
            </a:r>
            <a:r>
              <a:rPr lang="en-US" altLang="ko-KR" dirty="0" smtClean="0"/>
              <a:t>2</a:t>
            </a:r>
            <a:r>
              <a:rPr lang="ko-KR" altLang="en-US" dirty="0" err="1" smtClean="0"/>
              <a:t>백년</a:t>
            </a:r>
            <a:r>
              <a:rPr lang="ko-KR" altLang="en-US" dirty="0" smtClean="0"/>
              <a:t> 이상의 역사를 자랑 하며 오늘날 가장 과학적으로 발전된 일반적이며 대중적인 건축양식으로서 미국</a:t>
            </a:r>
            <a:r>
              <a:rPr lang="en-US" altLang="ko-KR" dirty="0" smtClean="0"/>
              <a:t>, </a:t>
            </a:r>
            <a:r>
              <a:rPr lang="ko-KR" altLang="en-US" dirty="0" smtClean="0"/>
              <a:t>캐나다 등 일반 주택의 대부분이 이 방식으로 건축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A51933-B527-4C08-BE98-0B69243EADF3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1</a:t>
            </a:r>
            <a:r>
              <a:rPr lang="ko-KR" altLang="en-US" dirty="0" smtClean="0"/>
              <a:t>층 </a:t>
            </a:r>
            <a:r>
              <a:rPr lang="ko-KR" altLang="en-US" dirty="0" err="1" smtClean="0"/>
              <a:t>바닥부터시작되어</a:t>
            </a:r>
            <a:r>
              <a:rPr lang="ko-KR" altLang="en-US" dirty="0" smtClean="0"/>
              <a:t> 벽</a:t>
            </a:r>
            <a:r>
              <a:rPr lang="en-US" altLang="ko-KR" dirty="0" smtClean="0"/>
              <a:t>, </a:t>
            </a:r>
            <a:r>
              <a:rPr lang="ko-KR" altLang="en-US" dirty="0" smtClean="0"/>
              <a:t>천장</a:t>
            </a:r>
            <a:r>
              <a:rPr lang="en-US" altLang="ko-KR" dirty="0" smtClean="0"/>
              <a:t>,</a:t>
            </a:r>
            <a:r>
              <a:rPr lang="en-US" altLang="ko-KR" baseline="0" dirty="0" smtClean="0"/>
              <a:t> 2</a:t>
            </a:r>
            <a:r>
              <a:rPr lang="ko-KR" altLang="en-US" baseline="0" dirty="0" smtClean="0"/>
              <a:t>층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지붕의 순서로 완성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A51933-B527-4C08-BE98-0B69243EADF3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2x4</a:t>
            </a:r>
            <a:r>
              <a:rPr lang="ko-KR" altLang="en-US" dirty="0" smtClean="0"/>
              <a:t>를 일정한 간격으로 </a:t>
            </a:r>
            <a:r>
              <a:rPr lang="ko-KR" altLang="en-US" dirty="0" err="1" smtClean="0"/>
              <a:t>설치한것을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스터드라고</a:t>
            </a:r>
            <a:r>
              <a:rPr lang="ko-KR" altLang="en-US" dirty="0" smtClean="0"/>
              <a:t> 하는데 간격은 </a:t>
            </a:r>
            <a:r>
              <a:rPr lang="en-US" altLang="ko-KR" dirty="0" smtClean="0"/>
              <a:t>16</a:t>
            </a:r>
            <a:r>
              <a:rPr lang="ko-KR" altLang="en-US" dirty="0" smtClean="0"/>
              <a:t>인치 </a:t>
            </a:r>
            <a:r>
              <a:rPr lang="en-US" altLang="ko-KR" dirty="0" smtClean="0"/>
              <a:t>24</a:t>
            </a:r>
            <a:r>
              <a:rPr lang="ko-KR" altLang="en-US" dirty="0" smtClean="0"/>
              <a:t>인치 간격으로 하는데 </a:t>
            </a:r>
            <a:r>
              <a:rPr lang="en-US" altLang="ko-KR" dirty="0" smtClean="0"/>
              <a:t>2x4 </a:t>
            </a:r>
            <a:r>
              <a:rPr lang="ko-KR" altLang="en-US" dirty="0" smtClean="0"/>
              <a:t>벽인 경우 </a:t>
            </a:r>
            <a:r>
              <a:rPr lang="en-US" altLang="ko-KR" dirty="0" smtClean="0"/>
              <a:t>16</a:t>
            </a:r>
            <a:r>
              <a:rPr lang="ko-KR" altLang="en-US" dirty="0" smtClean="0"/>
              <a:t>인치만 가능</a:t>
            </a:r>
            <a:r>
              <a:rPr lang="en-US" altLang="ko-KR" dirty="0" smtClean="0"/>
              <a:t>(2x6</a:t>
            </a:r>
            <a:r>
              <a:rPr lang="ko-KR" altLang="en-US" dirty="0" smtClean="0"/>
              <a:t>은 모두가능</a:t>
            </a:r>
            <a:r>
              <a:rPr lang="en-US" altLang="ko-KR" dirty="0" smtClean="0"/>
              <a:t>)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2x6</a:t>
            </a:r>
            <a:r>
              <a:rPr lang="en-US" altLang="ko-KR" baseline="0" dirty="0" smtClean="0"/>
              <a:t> 2x4</a:t>
            </a:r>
            <a:r>
              <a:rPr lang="ko-KR" altLang="en-US" baseline="0" dirty="0" smtClean="0"/>
              <a:t>랑 시공방법은 동일하나 폭은 더 증가한 것</a:t>
            </a:r>
            <a:r>
              <a:rPr lang="en-US" altLang="ko-KR" baseline="0" dirty="0" smtClean="0"/>
              <a:t>. </a:t>
            </a:r>
            <a:r>
              <a:rPr lang="ko-KR" altLang="en-US" baseline="0" dirty="0" smtClean="0"/>
              <a:t>강도랑 단열재성능도 높아지고 </a:t>
            </a:r>
            <a:r>
              <a:rPr lang="en-US" altLang="ko-KR" baseline="0" dirty="0" smtClean="0"/>
              <a:t>r-19 </a:t>
            </a:r>
            <a:r>
              <a:rPr lang="ko-KR" altLang="en-US" baseline="0" dirty="0" smtClean="0"/>
              <a:t>단열재 사용</a:t>
            </a:r>
            <a:endParaRPr lang="en-US" altLang="ko-KR" baseline="0" dirty="0" smtClean="0"/>
          </a:p>
          <a:p>
            <a:r>
              <a:rPr lang="ko-KR" altLang="en-US" baseline="0" dirty="0" err="1" smtClean="0"/>
              <a:t>스터드</a:t>
            </a:r>
            <a:r>
              <a:rPr lang="ko-KR" altLang="en-US" baseline="0" dirty="0" smtClean="0"/>
              <a:t> 바깥쪽 면에는 합판 설치하고 안에는 화재를 </a:t>
            </a:r>
            <a:r>
              <a:rPr lang="ko-KR" altLang="en-US" baseline="0" dirty="0" err="1" smtClean="0"/>
              <a:t>막기위해</a:t>
            </a:r>
            <a:r>
              <a:rPr lang="ko-KR" altLang="en-US" baseline="0" dirty="0" smtClean="0"/>
              <a:t> 석고보드 설치 </a:t>
            </a:r>
            <a:endParaRPr lang="en-US" altLang="ko-KR" baseline="0" dirty="0" smtClean="0"/>
          </a:p>
          <a:p>
            <a:endParaRPr lang="en-US" altLang="ko-KR" baseline="0" dirty="0" smtClean="0"/>
          </a:p>
          <a:p>
            <a:r>
              <a:rPr lang="ko-KR" altLang="en-US" baseline="0" dirty="0" smtClean="0"/>
              <a:t>단열과 내벽의 시공은 </a:t>
            </a:r>
            <a:r>
              <a:rPr lang="ko-KR" altLang="en-US" baseline="0" dirty="0" err="1" smtClean="0"/>
              <a:t>스터드와</a:t>
            </a:r>
            <a:r>
              <a:rPr lang="ko-KR" altLang="en-US" baseline="0" dirty="0" smtClean="0"/>
              <a:t> </a:t>
            </a:r>
            <a:r>
              <a:rPr lang="ko-KR" altLang="en-US" baseline="0" dirty="0" err="1" smtClean="0"/>
              <a:t>스터드사이에</a:t>
            </a:r>
            <a:r>
              <a:rPr lang="ko-KR" altLang="en-US" baseline="0" dirty="0" smtClean="0"/>
              <a:t> 단열재 넣는다</a:t>
            </a:r>
            <a:r>
              <a:rPr lang="en-US" altLang="ko-KR" baseline="0" dirty="0" smtClean="0"/>
              <a:t>. </a:t>
            </a:r>
            <a:r>
              <a:rPr lang="ko-KR" altLang="en-US" baseline="0" dirty="0" smtClean="0"/>
              <a:t>그리고 증기지연재인 비닐을 붙이고</a:t>
            </a:r>
            <a:r>
              <a:rPr lang="en-US" altLang="ko-KR" baseline="0" dirty="0" smtClean="0"/>
              <a:t>,</a:t>
            </a:r>
          </a:p>
          <a:p>
            <a:r>
              <a:rPr lang="ko-KR" altLang="en-US" baseline="0" dirty="0" err="1" smtClean="0"/>
              <a:t>실외쪽은</a:t>
            </a:r>
            <a:r>
              <a:rPr lang="ko-KR" altLang="en-US" baseline="0" dirty="0" smtClean="0"/>
              <a:t> </a:t>
            </a:r>
            <a:r>
              <a:rPr lang="ko-KR" altLang="en-US" baseline="0" dirty="0" err="1" smtClean="0"/>
              <a:t>합판위에</a:t>
            </a:r>
            <a:r>
              <a:rPr lang="ko-KR" altLang="en-US" baseline="0" dirty="0" smtClean="0"/>
              <a:t> 방습지를 붙인다</a:t>
            </a:r>
            <a:r>
              <a:rPr lang="en-US" altLang="ko-KR" baseline="0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A51933-B527-4C08-BE98-0B69243EADF3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바닥은 </a:t>
            </a:r>
            <a:r>
              <a:rPr lang="en-US" altLang="ko-KR" dirty="0" smtClean="0"/>
              <a:t>2x4</a:t>
            </a:r>
            <a:r>
              <a:rPr lang="ko-KR" altLang="en-US" dirty="0" smtClean="0"/>
              <a:t>벽체</a:t>
            </a:r>
            <a:r>
              <a:rPr lang="en-US" altLang="ko-KR" dirty="0" smtClean="0"/>
              <a:t>(</a:t>
            </a:r>
            <a:r>
              <a:rPr lang="ko-KR" altLang="en-US" dirty="0" smtClean="0"/>
              <a:t>또는</a:t>
            </a:r>
            <a:r>
              <a:rPr lang="en-US" altLang="ko-KR" dirty="0" smtClean="0"/>
              <a:t>2x6)</a:t>
            </a:r>
            <a:r>
              <a:rPr lang="ko-KR" altLang="en-US" dirty="0" smtClean="0"/>
              <a:t>위에 나무를 일정한 간격으로 </a:t>
            </a:r>
            <a:r>
              <a:rPr lang="ko-KR" altLang="en-US" dirty="0" err="1" smtClean="0"/>
              <a:t>설치한것</a:t>
            </a:r>
            <a:r>
              <a:rPr lang="ko-KR" altLang="en-US" dirty="0" smtClean="0"/>
              <a:t> 바닥에 설치하는 나무를 장선 또는 </a:t>
            </a:r>
            <a:r>
              <a:rPr lang="ko-KR" altLang="en-US" dirty="0" err="1" smtClean="0"/>
              <a:t>조이스트라고</a:t>
            </a:r>
            <a:r>
              <a:rPr lang="ko-KR" altLang="en-US" dirty="0" smtClean="0"/>
              <a:t> 하는데 높은 하중이나 </a:t>
            </a:r>
            <a:r>
              <a:rPr lang="ko-KR" altLang="en-US" dirty="0" err="1" smtClean="0"/>
              <a:t>긴길이를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필요할때</a:t>
            </a:r>
            <a:r>
              <a:rPr lang="ko-KR" altLang="en-US" dirty="0" smtClean="0"/>
              <a:t> 아이 </a:t>
            </a:r>
            <a:r>
              <a:rPr lang="ko-KR" altLang="en-US" dirty="0" err="1" smtClean="0"/>
              <a:t>조이스트</a:t>
            </a:r>
            <a:r>
              <a:rPr lang="ko-KR" altLang="en-US" dirty="0" smtClean="0"/>
              <a:t> 사용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지붕은 </a:t>
            </a:r>
            <a:r>
              <a:rPr lang="ko-KR" altLang="en-US" dirty="0" err="1" smtClean="0"/>
              <a:t>벽체위에</a:t>
            </a:r>
            <a:r>
              <a:rPr lang="ko-KR" altLang="en-US" dirty="0" smtClean="0"/>
              <a:t> 천정을 이루는 </a:t>
            </a:r>
            <a:r>
              <a:rPr lang="ko-KR" altLang="en-US" dirty="0" err="1" smtClean="0"/>
              <a:t>천장장선과</a:t>
            </a:r>
            <a:r>
              <a:rPr lang="ko-KR" altLang="en-US" dirty="0" smtClean="0"/>
              <a:t> 서까래를 일정한 간격으로 설치한 것</a:t>
            </a:r>
            <a:endParaRPr lang="en-US" altLang="ko-KR" dirty="0" smtClean="0"/>
          </a:p>
          <a:p>
            <a:r>
              <a:rPr lang="ko-KR" altLang="en-US" dirty="0" smtClean="0"/>
              <a:t>천장장선 아래 단열재랑 석고보드</a:t>
            </a:r>
            <a:r>
              <a:rPr lang="en-US" altLang="ko-KR" dirty="0" smtClean="0"/>
              <a:t>(1/2)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석고보드 설치 서까래와 천장 장선 사이에는 공기 순환을 위한 </a:t>
            </a:r>
            <a:r>
              <a:rPr lang="ko-KR" altLang="en-US" baseline="0" dirty="0" err="1" smtClean="0"/>
              <a:t>벤트가</a:t>
            </a:r>
            <a:r>
              <a:rPr lang="ko-KR" altLang="en-US" baseline="0" dirty="0" smtClean="0"/>
              <a:t> </a:t>
            </a:r>
            <a:r>
              <a:rPr lang="ko-KR" altLang="en-US" baseline="0" dirty="0" err="1" smtClean="0"/>
              <a:t>설치되어야한다</a:t>
            </a:r>
            <a:r>
              <a:rPr lang="en-US" altLang="ko-KR" baseline="0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A51933-B527-4C08-BE98-0B69243EADF3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가장 오래된 </a:t>
            </a:r>
            <a:r>
              <a:rPr lang="ko-KR" altLang="en-US" dirty="0" err="1" smtClean="0"/>
              <a:t>목구조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방식중</a:t>
            </a:r>
            <a:r>
              <a:rPr lang="ko-KR" altLang="en-US" dirty="0" smtClean="0"/>
              <a:t> 하나 </a:t>
            </a:r>
            <a:r>
              <a:rPr lang="en-US" altLang="ko-KR" dirty="0" smtClean="0"/>
              <a:t>, </a:t>
            </a:r>
            <a:r>
              <a:rPr lang="ko-KR" altLang="en-US" dirty="0" smtClean="0"/>
              <a:t>요즘에는 전형적인 플랫폼구조와 혼용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A51933-B527-4C08-BE98-0B69243EADF3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1"/>
            <a:r>
              <a:rPr lang="ko-KR" altLang="en-US" dirty="0" smtClean="0"/>
              <a:t>기둥</a:t>
            </a:r>
            <a:r>
              <a:rPr lang="en-US" altLang="ko-KR" dirty="0" smtClean="0"/>
              <a:t>-</a:t>
            </a:r>
            <a:r>
              <a:rPr lang="ko-KR" altLang="en-US" dirty="0" smtClean="0"/>
              <a:t>보 구조방식과 </a:t>
            </a:r>
            <a:r>
              <a:rPr lang="ko-KR" altLang="en-US" dirty="0" err="1" smtClean="0"/>
              <a:t>원리는같음</a:t>
            </a:r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r>
              <a:rPr lang="ko-KR" altLang="en-US" dirty="0" err="1" smtClean="0"/>
              <a:t>말그대로</a:t>
            </a:r>
            <a:r>
              <a:rPr lang="ko-KR" altLang="en-US" dirty="0" smtClean="0"/>
              <a:t>  아주 무거운 구조방식</a:t>
            </a:r>
            <a:endParaRPr lang="en-US" altLang="ko-KR" dirty="0" smtClean="0"/>
          </a:p>
          <a:p>
            <a:pPr lvl="1"/>
            <a:r>
              <a:rPr lang="ko-KR" altLang="en-US" dirty="0" smtClean="0"/>
              <a:t>그럼 </a:t>
            </a:r>
            <a:r>
              <a:rPr lang="ko-KR" altLang="en-US" dirty="0" err="1" smtClean="0"/>
              <a:t>중목구조방식은</a:t>
            </a:r>
            <a:r>
              <a:rPr lang="ko-KR" altLang="en-US" dirty="0" smtClean="0"/>
              <a:t> 왜 일반적인 </a:t>
            </a:r>
            <a:r>
              <a:rPr lang="ko-KR" altLang="en-US" dirty="0" err="1" smtClean="0"/>
              <a:t>구조재를</a:t>
            </a:r>
            <a:r>
              <a:rPr lang="ko-KR" altLang="en-US" dirty="0" smtClean="0"/>
              <a:t> 사용하지 않는가</a:t>
            </a:r>
            <a:r>
              <a:rPr lang="en-US" altLang="ko-KR" dirty="0" smtClean="0"/>
              <a:t>?</a:t>
            </a:r>
            <a:br>
              <a:rPr lang="en-US" altLang="ko-KR" dirty="0" smtClean="0"/>
            </a:br>
            <a:r>
              <a:rPr lang="ko-KR" altLang="en-US" dirty="0" smtClean="0"/>
              <a:t>가장 큰 이유는 화재이고 </a:t>
            </a:r>
            <a:r>
              <a:rPr lang="ko-KR" altLang="en-US" dirty="0" err="1" smtClean="0"/>
              <a:t>두번째</a:t>
            </a:r>
            <a:r>
              <a:rPr lang="ko-KR" altLang="en-US" dirty="0" smtClean="0"/>
              <a:t> 이유는 </a:t>
            </a:r>
            <a:r>
              <a:rPr lang="ko-KR" altLang="en-US" dirty="0" err="1" smtClean="0"/>
              <a:t>나무로된</a:t>
            </a:r>
            <a:r>
              <a:rPr lang="ko-KR" altLang="en-US" dirty="0" smtClean="0"/>
              <a:t> 독특한 건물을 짖고자 하는 기준이다</a:t>
            </a:r>
            <a:r>
              <a:rPr lang="en-US" altLang="ko-KR" dirty="0" smtClean="0"/>
              <a:t>.</a:t>
            </a:r>
            <a:br>
              <a:rPr lang="en-US" altLang="ko-KR" dirty="0" smtClean="0"/>
            </a:br>
            <a:r>
              <a:rPr lang="en-US" altLang="ko-KR" dirty="0" smtClean="0"/>
              <a:t/>
            </a:r>
            <a:br>
              <a:rPr lang="en-US" altLang="ko-KR" dirty="0" smtClean="0"/>
            </a:b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A51933-B527-4C08-BE98-0B69243EADF3}" type="slidenum">
              <a:rPr lang="ko-KR" altLang="en-US" smtClean="0"/>
              <a:pPr/>
              <a:t>11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25AD5-7272-43AF-B422-16E48F76670F}" type="datetimeFigureOut">
              <a:rPr lang="ko-KR" altLang="en-US" smtClean="0"/>
              <a:pPr/>
              <a:t>2011-06-07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29914-654F-4042-A9B8-5AC0CE50F78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25AD5-7272-43AF-B422-16E48F76670F}" type="datetimeFigureOut">
              <a:rPr lang="ko-KR" altLang="en-US" smtClean="0"/>
              <a:pPr/>
              <a:t>2011-06-07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29914-654F-4042-A9B8-5AC0CE50F78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25AD5-7272-43AF-B422-16E48F76670F}" type="datetimeFigureOut">
              <a:rPr lang="ko-KR" altLang="en-US" smtClean="0"/>
              <a:pPr/>
              <a:t>2011-06-07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29914-654F-4042-A9B8-5AC0CE50F78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25AD5-7272-43AF-B422-16E48F76670F}" type="datetimeFigureOut">
              <a:rPr lang="ko-KR" altLang="en-US" smtClean="0"/>
              <a:pPr/>
              <a:t>2011-06-07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29914-654F-4042-A9B8-5AC0CE50F78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25AD5-7272-43AF-B422-16E48F76670F}" type="datetimeFigureOut">
              <a:rPr lang="ko-KR" altLang="en-US" smtClean="0"/>
              <a:pPr/>
              <a:t>2011-06-07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29914-654F-4042-A9B8-5AC0CE50F78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25AD5-7272-43AF-B422-16E48F76670F}" type="datetimeFigureOut">
              <a:rPr lang="ko-KR" altLang="en-US" smtClean="0"/>
              <a:pPr/>
              <a:t>2011-06-07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29914-654F-4042-A9B8-5AC0CE50F78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25AD5-7272-43AF-B422-16E48F76670F}" type="datetimeFigureOut">
              <a:rPr lang="ko-KR" altLang="en-US" smtClean="0"/>
              <a:pPr/>
              <a:t>2011-06-07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29914-654F-4042-A9B8-5AC0CE50F78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25AD5-7272-43AF-B422-16E48F76670F}" type="datetimeFigureOut">
              <a:rPr lang="ko-KR" altLang="en-US" smtClean="0"/>
              <a:pPr/>
              <a:t>2011-06-07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29914-654F-4042-A9B8-5AC0CE50F78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25AD5-7272-43AF-B422-16E48F76670F}" type="datetimeFigureOut">
              <a:rPr lang="ko-KR" altLang="en-US" smtClean="0"/>
              <a:pPr/>
              <a:t>2011-06-07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29914-654F-4042-A9B8-5AC0CE50F78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25AD5-7272-43AF-B422-16E48F76670F}" type="datetimeFigureOut">
              <a:rPr lang="ko-KR" altLang="en-US" smtClean="0"/>
              <a:pPr/>
              <a:t>2011-06-07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29914-654F-4042-A9B8-5AC0CE50F78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25AD5-7272-43AF-B422-16E48F76670F}" type="datetimeFigureOut">
              <a:rPr lang="ko-KR" altLang="en-US" smtClean="0"/>
              <a:pPr/>
              <a:t>2011-06-07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29914-654F-4042-A9B8-5AC0CE50F78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41000"/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325AD5-7272-43AF-B422-16E48F76670F}" type="datetimeFigureOut">
              <a:rPr lang="ko-KR" altLang="en-US" smtClean="0"/>
              <a:pPr/>
              <a:t>2011-06-07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329914-654F-4042-A9B8-5AC0CE50F78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alphaModFix amt="76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857224" y="1500174"/>
            <a:ext cx="7772400" cy="1470025"/>
          </a:xfrm>
        </p:spPr>
        <p:txBody>
          <a:bodyPr>
            <a:normAutofit/>
          </a:bodyPr>
          <a:lstStyle/>
          <a:p>
            <a:r>
              <a:rPr lang="ko-KR" altLang="en-US" sz="5500" dirty="0" smtClean="0">
                <a:latin typeface="HY나무B" pitchFamily="18" charset="-127"/>
                <a:ea typeface="HY나무B" pitchFamily="18" charset="-127"/>
              </a:rPr>
              <a:t>목조 주택</a:t>
            </a:r>
            <a:endParaRPr lang="ko-KR" altLang="en-US" sz="5500" dirty="0">
              <a:latin typeface="HY나무B" pitchFamily="18" charset="-127"/>
              <a:ea typeface="HY나무B" pitchFamily="18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357422" y="5105400"/>
            <a:ext cx="6400800" cy="1752600"/>
          </a:xfrm>
        </p:spPr>
        <p:txBody>
          <a:bodyPr/>
          <a:lstStyle/>
          <a:p>
            <a:endParaRPr lang="en-US" altLang="ko-KR" dirty="0" smtClean="0">
              <a:solidFill>
                <a:schemeClr val="tx1"/>
              </a:solidFill>
            </a:endParaRPr>
          </a:p>
          <a:p>
            <a:r>
              <a:rPr lang="ko-KR" altLang="en-US" dirty="0" smtClean="0">
                <a:solidFill>
                  <a:schemeClr val="tx1"/>
                </a:solidFill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HY나무B" pitchFamily="18" charset="-127"/>
                <a:ea typeface="HY나무B" pitchFamily="18" charset="-127"/>
              </a:rPr>
              <a:t>최창</a:t>
            </a:r>
            <a:r>
              <a:rPr lang="ko-KR" altLang="en-US" dirty="0" smtClean="0">
                <a:solidFill>
                  <a:schemeClr val="tx1"/>
                </a:solidFill>
                <a:latin typeface="HY나무B" pitchFamily="18" charset="-127"/>
                <a:ea typeface="HY나무B" pitchFamily="18" charset="-127"/>
              </a:rPr>
              <a:t>식</a:t>
            </a:r>
            <a:r>
              <a:rPr lang="en-US" altLang="ko-KR" dirty="0" smtClean="0">
                <a:solidFill>
                  <a:schemeClr val="tx1"/>
                </a:solidFill>
                <a:latin typeface="HY나무B" pitchFamily="18" charset="-127"/>
                <a:ea typeface="HY나무B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HY나무B" pitchFamily="18" charset="-127"/>
                <a:ea typeface="HY나무B" pitchFamily="18" charset="-127"/>
              </a:rPr>
              <a:t>박소현 장세민 장세영</a:t>
            </a:r>
            <a:endParaRPr lang="ko-KR" altLang="en-US" dirty="0">
              <a:solidFill>
                <a:schemeClr val="tx1"/>
              </a:solidFill>
              <a:latin typeface="HY나무B" pitchFamily="18" charset="-127"/>
              <a:ea typeface="HY나무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998984"/>
          </a:xfrm>
        </p:spPr>
        <p:txBody>
          <a:bodyPr>
            <a:normAutofit fontScale="90000"/>
          </a:bodyPr>
          <a:lstStyle/>
          <a:p>
            <a:r>
              <a:rPr lang="ko-KR" altLang="en-US" b="1" dirty="0" smtClean="0">
                <a:latin typeface="HY나무B" pitchFamily="18" charset="-127"/>
                <a:ea typeface="HY나무B" pitchFamily="18" charset="-127"/>
              </a:rPr>
              <a:t>기둥</a:t>
            </a:r>
            <a:r>
              <a:rPr lang="en-US" altLang="ko-KR" b="1" dirty="0" smtClean="0">
                <a:latin typeface="HY나무B" pitchFamily="18" charset="-127"/>
                <a:ea typeface="HY나무B" pitchFamily="18" charset="-127"/>
              </a:rPr>
              <a:t>-</a:t>
            </a:r>
            <a:r>
              <a:rPr lang="ko-KR" altLang="en-US" b="1" dirty="0" smtClean="0">
                <a:latin typeface="HY나무B" pitchFamily="18" charset="-127"/>
                <a:ea typeface="HY나무B" pitchFamily="18" charset="-127"/>
              </a:rPr>
              <a:t>보 구조 방식 </a:t>
            </a:r>
            <a:r>
              <a:rPr lang="en-US" altLang="ko-KR" b="1" dirty="0" smtClean="0">
                <a:latin typeface="HY나무B" pitchFamily="18" charset="-127"/>
                <a:ea typeface="HY나무B" pitchFamily="18" charset="-127"/>
              </a:rPr>
              <a:t/>
            </a:r>
            <a:br>
              <a:rPr lang="en-US" altLang="ko-KR" b="1" dirty="0" smtClean="0">
                <a:latin typeface="HY나무B" pitchFamily="18" charset="-127"/>
                <a:ea typeface="HY나무B" pitchFamily="18" charset="-127"/>
              </a:rPr>
            </a:br>
            <a:r>
              <a:rPr lang="en-US" altLang="ko-KR" b="1" dirty="0" smtClean="0">
                <a:latin typeface="HY나무B" pitchFamily="18" charset="-127"/>
                <a:ea typeface="HY나무B" pitchFamily="18" charset="-127"/>
              </a:rPr>
              <a:t>(</a:t>
            </a:r>
            <a:r>
              <a:rPr lang="en-US" altLang="ko-KR" b="1" dirty="0" err="1" smtClean="0">
                <a:latin typeface="HY나무B" pitchFamily="18" charset="-127"/>
                <a:ea typeface="HY나무B" pitchFamily="18" charset="-127"/>
              </a:rPr>
              <a:t>Post&amp;Beam</a:t>
            </a:r>
            <a:r>
              <a:rPr lang="en-US" altLang="ko-KR" b="1" dirty="0" smtClean="0">
                <a:latin typeface="휴먼엑스포" pitchFamily="18" charset="-127"/>
                <a:ea typeface="휴먼엑스포" pitchFamily="18" charset="-127"/>
              </a:rPr>
              <a:t>)</a:t>
            </a:r>
            <a:r>
              <a:rPr lang="ko-KR" altLang="en-US" dirty="0" smtClean="0"/>
              <a:t/>
            </a:r>
            <a:br>
              <a:rPr lang="ko-KR" altLang="en-US" dirty="0" smtClean="0"/>
            </a:br>
            <a:endParaRPr lang="ko-KR" altLang="en-US" dirty="0"/>
          </a:p>
        </p:txBody>
      </p:sp>
      <p:pic>
        <p:nvPicPr>
          <p:cNvPr id="11" name="내용 개체 틀 10" descr="기둥-보.bmp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611560" y="1556792"/>
            <a:ext cx="3456384" cy="4968552"/>
          </a:xfrm>
        </p:spPr>
      </p:pic>
      <p:sp>
        <p:nvSpPr>
          <p:cNvPr id="10" name="내용 개체 틀 9"/>
          <p:cNvSpPr>
            <a:spLocks noGrp="1"/>
          </p:cNvSpPr>
          <p:nvPr>
            <p:ph sz="half" idx="2"/>
          </p:nvPr>
        </p:nvSpPr>
        <p:spPr>
          <a:xfrm>
            <a:off x="4211960" y="1673424"/>
            <a:ext cx="4618856" cy="5184576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통나무 구조에서 발전된 건축양식</a:t>
            </a:r>
            <a:endParaRPr lang="en-US" altLang="ko-KR" dirty="0" smtClean="0">
              <a:latin typeface="HY나무B" pitchFamily="18" charset="-127"/>
              <a:ea typeface="HY나무B" pitchFamily="18" charset="-127"/>
            </a:endParaRPr>
          </a:p>
          <a:p>
            <a:pPr>
              <a:buFontTx/>
              <a:buChar char="-"/>
            </a:pP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상업건물이나</a:t>
            </a:r>
            <a:r>
              <a:rPr lang="en-US" altLang="ko-KR" dirty="0" smtClean="0">
                <a:latin typeface="HY나무B" pitchFamily="18" charset="-127"/>
                <a:ea typeface="HY나무B" pitchFamily="18" charset="-127"/>
              </a:rPr>
              <a:t>, </a:t>
            </a: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규모가 큰 주택 등에 사용</a:t>
            </a:r>
            <a:endParaRPr lang="en-US" altLang="ko-KR" dirty="0" smtClean="0">
              <a:latin typeface="HY나무B" pitchFamily="18" charset="-127"/>
              <a:ea typeface="HY나무B" pitchFamily="18" charset="-127"/>
            </a:endParaRPr>
          </a:p>
          <a:p>
            <a:pPr>
              <a:buFontTx/>
              <a:buChar char="-"/>
            </a:pP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적은 수의 </a:t>
            </a:r>
            <a:r>
              <a:rPr lang="ko-KR" altLang="en-US" dirty="0" err="1" smtClean="0">
                <a:latin typeface="HY나무B" pitchFamily="18" charset="-127"/>
                <a:ea typeface="HY나무B" pitchFamily="18" charset="-127"/>
              </a:rPr>
              <a:t>대단면</a:t>
            </a: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 부재를 사용해 간 사이를 늘릴 수 있고</a:t>
            </a:r>
            <a:r>
              <a:rPr lang="en-US" altLang="ko-KR" dirty="0" smtClean="0">
                <a:latin typeface="HY나무B" pitchFamily="18" charset="-127"/>
                <a:ea typeface="HY나무B" pitchFamily="18" charset="-127"/>
              </a:rPr>
              <a:t>, </a:t>
            </a: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목재를 노출하여 질감을 자연스럽게 표현가능</a:t>
            </a:r>
            <a:endParaRPr lang="en-US" altLang="ko-KR" dirty="0" smtClean="0">
              <a:latin typeface="HY나무B" pitchFamily="18" charset="-127"/>
              <a:ea typeface="HY나무B" pitchFamily="18" charset="-127"/>
            </a:endParaRPr>
          </a:p>
          <a:p>
            <a:pPr>
              <a:buFontTx/>
              <a:buChar char="-"/>
            </a:pP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배관</a:t>
            </a:r>
            <a:r>
              <a:rPr lang="en-US" altLang="ko-KR" dirty="0" smtClean="0">
                <a:latin typeface="HY나무B" pitchFamily="18" charset="-127"/>
                <a:ea typeface="HY나무B" pitchFamily="18" charset="-127"/>
              </a:rPr>
              <a:t>, </a:t>
            </a: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배선 등 설비 라인이 노출되는 경우가 생</a:t>
            </a:r>
            <a:r>
              <a:rPr lang="ko-KR" altLang="en-US" dirty="0" smtClean="0"/>
              <a:t>김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512168"/>
          </a:xfrm>
        </p:spPr>
        <p:txBody>
          <a:bodyPr>
            <a:normAutofit fontScale="90000"/>
          </a:bodyPr>
          <a:lstStyle/>
          <a:p>
            <a:r>
              <a:rPr lang="ko-KR" altLang="en-US" sz="3800" b="1" dirty="0" err="1" smtClean="0">
                <a:latin typeface="HY나무B" pitchFamily="18" charset="-127"/>
                <a:ea typeface="HY나무B" pitchFamily="18" charset="-127"/>
              </a:rPr>
              <a:t>중목구조</a:t>
            </a:r>
            <a:r>
              <a:rPr lang="ko-KR" altLang="en-US" sz="3800" b="1" dirty="0" smtClean="0">
                <a:latin typeface="HY나무B" pitchFamily="18" charset="-127"/>
                <a:ea typeface="HY나무B" pitchFamily="18" charset="-127"/>
              </a:rPr>
              <a:t> 방식 </a:t>
            </a:r>
            <a:r>
              <a:rPr lang="en-US" altLang="ko-KR" sz="3800" b="1" dirty="0" smtClean="0">
                <a:latin typeface="HY나무B" pitchFamily="18" charset="-127"/>
                <a:ea typeface="HY나무B" pitchFamily="18" charset="-127"/>
              </a:rPr>
              <a:t/>
            </a:r>
            <a:br>
              <a:rPr lang="en-US" altLang="ko-KR" sz="3800" b="1" dirty="0" smtClean="0">
                <a:latin typeface="HY나무B" pitchFamily="18" charset="-127"/>
                <a:ea typeface="HY나무B" pitchFamily="18" charset="-127"/>
              </a:rPr>
            </a:br>
            <a:r>
              <a:rPr lang="en-US" altLang="ko-KR" sz="3800" b="1" dirty="0" smtClean="0">
                <a:latin typeface="HY나무B" pitchFamily="18" charset="-127"/>
                <a:ea typeface="HY나무B" pitchFamily="18" charset="-127"/>
              </a:rPr>
              <a:t>(Heavy Timber Framing System)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/>
            </a:r>
            <a:br>
              <a:rPr lang="en-US" altLang="ko-KR" dirty="0" smtClean="0"/>
            </a:br>
            <a:endParaRPr lang="ko-KR" altLang="en-US" dirty="0"/>
          </a:p>
        </p:txBody>
      </p:sp>
      <p:pic>
        <p:nvPicPr>
          <p:cNvPr id="5" name="내용 개체 틀 4" descr="중목.bmp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611560" y="1556792"/>
            <a:ext cx="3686175" cy="4536504"/>
          </a:xfrm>
        </p:spPr>
      </p:pic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4008" y="1628800"/>
            <a:ext cx="4038600" cy="4525963"/>
          </a:xfrm>
        </p:spPr>
        <p:txBody>
          <a:bodyPr>
            <a:normAutofit fontScale="92500" lnSpcReduction="10000"/>
          </a:bodyPr>
          <a:lstStyle/>
          <a:p>
            <a:pPr>
              <a:buFontTx/>
              <a:buChar char="-"/>
            </a:pPr>
            <a:r>
              <a:rPr lang="ko-KR" altLang="en-US" sz="3200" dirty="0" smtClean="0">
                <a:latin typeface="HY나무B" pitchFamily="18" charset="-127"/>
                <a:ea typeface="HY나무B" pitchFamily="18" charset="-127"/>
              </a:rPr>
              <a:t>일반적인 </a:t>
            </a:r>
            <a:r>
              <a:rPr lang="ko-KR" altLang="en-US" sz="3200" dirty="0" err="1" smtClean="0">
                <a:latin typeface="HY나무B" pitchFamily="18" charset="-127"/>
                <a:ea typeface="HY나무B" pitchFamily="18" charset="-127"/>
              </a:rPr>
              <a:t>구조재를</a:t>
            </a:r>
            <a:r>
              <a:rPr lang="ko-KR" altLang="en-US" sz="3200" dirty="0" smtClean="0">
                <a:latin typeface="HY나무B" pitchFamily="18" charset="-127"/>
                <a:ea typeface="HY나무B" pitchFamily="18" charset="-127"/>
              </a:rPr>
              <a:t> 사용하지 않고 </a:t>
            </a:r>
            <a:r>
              <a:rPr lang="ko-KR" altLang="en-US" sz="3200" dirty="0" err="1" smtClean="0">
                <a:latin typeface="HY나무B" pitchFamily="18" charset="-127"/>
                <a:ea typeface="HY나무B" pitchFamily="18" charset="-127"/>
              </a:rPr>
              <a:t>통재로</a:t>
            </a:r>
            <a:r>
              <a:rPr lang="ko-KR" altLang="en-US" sz="3200" dirty="0" smtClean="0">
                <a:latin typeface="HY나무B" pitchFamily="18" charset="-127"/>
                <a:ea typeface="HY나무B" pitchFamily="18" charset="-127"/>
              </a:rPr>
              <a:t> 분류되는 최소한의 규격을 가진 목재를 사용</a:t>
            </a:r>
            <a:endParaRPr lang="en-US" altLang="ko-KR" sz="3200" dirty="0" smtClean="0">
              <a:latin typeface="HY나무B" pitchFamily="18" charset="-127"/>
              <a:ea typeface="HY나무B" pitchFamily="18" charset="-127"/>
            </a:endParaRPr>
          </a:p>
          <a:p>
            <a:pPr>
              <a:buFontTx/>
              <a:buChar char="-"/>
            </a:pPr>
            <a:endParaRPr lang="en-US" altLang="ko-KR" sz="3000" dirty="0" smtClean="0">
              <a:latin typeface="HY나무B" pitchFamily="18" charset="-127"/>
              <a:ea typeface="HY나무B" pitchFamily="18" charset="-127"/>
            </a:endParaRPr>
          </a:p>
          <a:p>
            <a:pPr>
              <a:buFontTx/>
              <a:buChar char="-"/>
            </a:pPr>
            <a:r>
              <a:rPr lang="ko-KR" altLang="en-US" sz="3200" dirty="0" smtClean="0">
                <a:latin typeface="HY나무B" pitchFamily="18" charset="-127"/>
                <a:ea typeface="HY나무B" pitchFamily="18" charset="-127"/>
              </a:rPr>
              <a:t>교회</a:t>
            </a:r>
            <a:r>
              <a:rPr lang="en-US" altLang="ko-KR" sz="3200" dirty="0" smtClean="0">
                <a:latin typeface="HY나무B" pitchFamily="18" charset="-127"/>
                <a:ea typeface="HY나무B" pitchFamily="18" charset="-127"/>
              </a:rPr>
              <a:t>, </a:t>
            </a:r>
            <a:r>
              <a:rPr lang="ko-KR" altLang="en-US" sz="3200" dirty="0" smtClean="0">
                <a:latin typeface="HY나무B" pitchFamily="18" charset="-127"/>
                <a:ea typeface="HY나무B" pitchFamily="18" charset="-127"/>
              </a:rPr>
              <a:t>학교</a:t>
            </a:r>
            <a:r>
              <a:rPr lang="en-US" altLang="ko-KR" sz="3200" dirty="0" smtClean="0">
                <a:latin typeface="HY나무B" pitchFamily="18" charset="-127"/>
                <a:ea typeface="HY나무B" pitchFamily="18" charset="-127"/>
              </a:rPr>
              <a:t>, </a:t>
            </a:r>
            <a:r>
              <a:rPr lang="ko-KR" altLang="en-US" sz="3200" dirty="0" smtClean="0">
                <a:latin typeface="HY나무B" pitchFamily="18" charset="-127"/>
                <a:ea typeface="HY나무B" pitchFamily="18" charset="-127"/>
              </a:rPr>
              <a:t>호텔</a:t>
            </a:r>
            <a:r>
              <a:rPr lang="en-US" altLang="ko-KR" sz="3200" dirty="0" smtClean="0">
                <a:latin typeface="HY나무B" pitchFamily="18" charset="-127"/>
                <a:ea typeface="HY나무B" pitchFamily="18" charset="-127"/>
              </a:rPr>
              <a:t>, </a:t>
            </a:r>
            <a:r>
              <a:rPr lang="ko-KR" altLang="en-US" sz="3200" dirty="0" smtClean="0">
                <a:latin typeface="HY나무B" pitchFamily="18" charset="-127"/>
                <a:ea typeface="HY나무B" pitchFamily="18" charset="-127"/>
              </a:rPr>
              <a:t>레스토랑 등 높은 공간이 필요할 시 사용하는 공법</a:t>
            </a:r>
            <a:endParaRPr lang="ko-KR" altLang="en-US" sz="3200" dirty="0">
              <a:latin typeface="HY나무B" pitchFamily="18" charset="-127"/>
              <a:ea typeface="HY나무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080120"/>
          </a:xfrm>
        </p:spPr>
        <p:txBody>
          <a:bodyPr>
            <a:normAutofit fontScale="90000"/>
          </a:bodyPr>
          <a:lstStyle/>
          <a:p>
            <a:r>
              <a:rPr lang="ko-KR" altLang="en-US" b="1" dirty="0" smtClean="0">
                <a:latin typeface="HY나무B" pitchFamily="18" charset="-127"/>
                <a:ea typeface="HY나무B" pitchFamily="18" charset="-127"/>
              </a:rPr>
              <a:t>통나무 구조방식 </a:t>
            </a:r>
            <a:r>
              <a:rPr lang="en-US" altLang="ko-KR" b="1" dirty="0" smtClean="0">
                <a:latin typeface="HY나무B" pitchFamily="18" charset="-127"/>
                <a:ea typeface="HY나무B" pitchFamily="18" charset="-127"/>
              </a:rPr>
              <a:t/>
            </a:r>
            <a:br>
              <a:rPr lang="en-US" altLang="ko-KR" b="1" dirty="0" smtClean="0">
                <a:latin typeface="HY나무B" pitchFamily="18" charset="-127"/>
                <a:ea typeface="HY나무B" pitchFamily="18" charset="-127"/>
              </a:rPr>
            </a:br>
            <a:r>
              <a:rPr lang="en-US" altLang="ko-KR" b="1" dirty="0" smtClean="0">
                <a:latin typeface="HY나무B" pitchFamily="18" charset="-127"/>
                <a:ea typeface="HY나무B" pitchFamily="18" charset="-127"/>
              </a:rPr>
              <a:t>(Log House)</a:t>
            </a:r>
            <a:r>
              <a:rPr lang="ko-KR" altLang="en-US" dirty="0" smtClean="0"/>
              <a:t/>
            </a:r>
            <a:br>
              <a:rPr lang="ko-KR" altLang="en-US" dirty="0" smtClean="0"/>
            </a:br>
            <a:endParaRPr lang="ko-KR" altLang="en-US" dirty="0"/>
          </a:p>
        </p:txBody>
      </p:sp>
      <p:pic>
        <p:nvPicPr>
          <p:cNvPr id="5" name="내용 개체 틀 4" descr="통나무.b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484784"/>
            <a:ext cx="4038600" cy="4680520"/>
          </a:xfrm>
        </p:spPr>
      </p:pic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>
              <a:buFontTx/>
              <a:buChar char="-"/>
            </a:pP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원형 또는 각형의 수평목을 내력벽으로 하고 나머지 바닥이나 지붕구조는 </a:t>
            </a:r>
            <a:r>
              <a:rPr lang="en-US" altLang="ko-KR" dirty="0" smtClean="0">
                <a:latin typeface="HY나무B" pitchFamily="18" charset="-127"/>
                <a:ea typeface="HY나무B" pitchFamily="18" charset="-127"/>
              </a:rPr>
              <a:t>2x4</a:t>
            </a: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경량 목구조와 동일한 구조로 구성</a:t>
            </a:r>
            <a:endParaRPr lang="en-US" altLang="ko-KR" dirty="0" smtClean="0">
              <a:latin typeface="HY나무B" pitchFamily="18" charset="-127"/>
              <a:ea typeface="HY나무B" pitchFamily="18" charset="-127"/>
            </a:endParaRPr>
          </a:p>
          <a:p>
            <a:pPr>
              <a:buFontTx/>
              <a:buChar char="-"/>
            </a:pP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벽체가 통나무를 쌓은 구조</a:t>
            </a:r>
            <a:endParaRPr lang="en-US" altLang="ko-KR" dirty="0" smtClean="0">
              <a:latin typeface="HY나무B" pitchFamily="18" charset="-127"/>
              <a:ea typeface="HY나무B" pitchFamily="18" charset="-127"/>
            </a:endParaRPr>
          </a:p>
          <a:p>
            <a:pPr>
              <a:buNone/>
            </a:pPr>
            <a:r>
              <a:rPr lang="en-US" altLang="ko-KR" dirty="0" smtClean="0">
                <a:latin typeface="HY나무B" pitchFamily="18" charset="-127"/>
                <a:ea typeface="HY나무B" pitchFamily="18" charset="-127"/>
              </a:rPr>
              <a:t>-  </a:t>
            </a: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산장이나 </a:t>
            </a:r>
            <a:r>
              <a:rPr lang="ko-KR" altLang="en-US" dirty="0" err="1" smtClean="0">
                <a:latin typeface="HY나무B" pitchFamily="18" charset="-127"/>
                <a:ea typeface="HY나무B" pitchFamily="18" charset="-127"/>
              </a:rPr>
              <a:t>식당등</a:t>
            </a: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 </a:t>
            </a:r>
            <a:r>
              <a:rPr lang="ko-KR" altLang="en-US" dirty="0" err="1" smtClean="0">
                <a:latin typeface="HY나무B" pitchFamily="18" charset="-127"/>
                <a:ea typeface="HY나무B" pitchFamily="18" charset="-127"/>
              </a:rPr>
              <a:t>자연속의</a:t>
            </a: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 집에 어울린다</a:t>
            </a:r>
            <a:r>
              <a:rPr lang="en-US" altLang="ko-KR" dirty="0" smtClean="0"/>
              <a:t>.</a:t>
            </a:r>
            <a:br>
              <a:rPr lang="en-US" altLang="ko-KR" dirty="0" smtClean="0"/>
            </a:b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통나무 구조방식</a:t>
            </a:r>
            <a:endParaRPr lang="ko-KR" altLang="en-US" dirty="0">
              <a:latin typeface="HY나무B" pitchFamily="18" charset="-127"/>
              <a:ea typeface="HY나무B" pitchFamily="18" charset="-127"/>
            </a:endParaRPr>
          </a:p>
        </p:txBody>
      </p:sp>
      <p:pic>
        <p:nvPicPr>
          <p:cNvPr id="6" name="내용 개체 틀 5" descr="통나무집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1268760"/>
            <a:ext cx="8568951" cy="525658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 fontScale="90000"/>
          </a:bodyPr>
          <a:lstStyle/>
          <a:p>
            <a:r>
              <a:rPr lang="ko-KR" altLang="en-US" b="1" dirty="0" err="1" smtClean="0">
                <a:latin typeface="HY나무B" pitchFamily="18" charset="-127"/>
                <a:ea typeface="HY나무B" pitchFamily="18" charset="-127"/>
              </a:rPr>
              <a:t>발륜구조방식</a:t>
            </a:r>
            <a:r>
              <a:rPr lang="en-US" altLang="ko-KR" b="1" dirty="0" smtClean="0">
                <a:latin typeface="HY나무B" pitchFamily="18" charset="-127"/>
                <a:ea typeface="HY나무B" pitchFamily="18" charset="-127"/>
              </a:rPr>
              <a:t/>
            </a:r>
            <a:br>
              <a:rPr lang="en-US" altLang="ko-KR" b="1" dirty="0" smtClean="0">
                <a:latin typeface="HY나무B" pitchFamily="18" charset="-127"/>
                <a:ea typeface="HY나무B" pitchFamily="18" charset="-127"/>
              </a:rPr>
            </a:br>
            <a:r>
              <a:rPr lang="ko-KR" altLang="en-US" b="1" dirty="0" smtClean="0">
                <a:latin typeface="HY나무B" pitchFamily="18" charset="-127"/>
                <a:ea typeface="HY나무B" pitchFamily="18" charset="-127"/>
              </a:rPr>
              <a:t> </a:t>
            </a:r>
            <a:r>
              <a:rPr lang="en-US" altLang="ko-KR" b="1" dirty="0" smtClean="0">
                <a:latin typeface="HY나무B" pitchFamily="18" charset="-127"/>
                <a:ea typeface="HY나무B" pitchFamily="18" charset="-127"/>
              </a:rPr>
              <a:t>(Balloon </a:t>
            </a:r>
            <a:r>
              <a:rPr lang="en-US" altLang="ko-KR" b="1" dirty="0" err="1" smtClean="0">
                <a:latin typeface="HY나무B" pitchFamily="18" charset="-127"/>
                <a:ea typeface="HY나무B" pitchFamily="18" charset="-127"/>
              </a:rPr>
              <a:t>Freaming</a:t>
            </a:r>
            <a:r>
              <a:rPr lang="en-US" altLang="ko-KR" b="1" dirty="0" smtClean="0">
                <a:latin typeface="HY나무B" pitchFamily="18" charset="-127"/>
                <a:ea typeface="HY나무B" pitchFamily="18" charset="-127"/>
              </a:rPr>
              <a:t>)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스노우씨는 작은 단면의 각재들만 사용하고 그 간격을 좁혀서</a:t>
            </a:r>
            <a:r>
              <a:rPr lang="en-US" altLang="ko-KR" dirty="0" smtClean="0">
                <a:latin typeface="HY나무B" pitchFamily="18" charset="-127"/>
                <a:ea typeface="HY나무B" pitchFamily="18" charset="-127"/>
              </a:rPr>
              <a:t>, </a:t>
            </a: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벽체에는 스터드로 바닥에는 장선으로 지붕에는 서까래로 구성하게 하는 방식 고안</a:t>
            </a:r>
            <a:endParaRPr lang="en-US" altLang="ko-KR" dirty="0" smtClean="0">
              <a:latin typeface="HY나무B" pitchFamily="18" charset="-127"/>
              <a:ea typeface="HY나무B" pitchFamily="18" charset="-127"/>
            </a:endParaRPr>
          </a:p>
          <a:p>
            <a:pPr>
              <a:buFontTx/>
              <a:buChar char="-"/>
            </a:pPr>
            <a:endParaRPr lang="en-US" altLang="ko-KR" dirty="0" smtClean="0">
              <a:latin typeface="HY나무B" pitchFamily="18" charset="-127"/>
              <a:ea typeface="HY나무B" pitchFamily="18" charset="-127"/>
            </a:endParaRPr>
          </a:p>
          <a:p>
            <a:pPr>
              <a:buFontTx/>
              <a:buChar char="-"/>
            </a:pP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벽체와 바닥의 장선의 결합 방식이 화염 진행을 적절하게 차단하지 못함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b="1" dirty="0" smtClean="0"/>
              <a:t> 플랫폼구조방식 </a:t>
            </a:r>
            <a:r>
              <a:rPr lang="en-US" altLang="ko-KR" b="1" dirty="0" smtClean="0"/>
              <a:t/>
            </a:r>
            <a:br>
              <a:rPr lang="en-US" altLang="ko-KR" b="1" dirty="0" smtClean="0"/>
            </a:br>
            <a:r>
              <a:rPr lang="en-US" altLang="ko-KR" b="1" dirty="0" smtClean="0"/>
              <a:t>(</a:t>
            </a:r>
            <a:r>
              <a:rPr lang="en-US" b="1" dirty="0" smtClean="0"/>
              <a:t>Platfrom Freaming)</a:t>
            </a:r>
            <a:r>
              <a:rPr lang="en-US" dirty="0" smtClean="0"/>
              <a:t/>
            </a:r>
            <a:br>
              <a:rPr lang="en-US" dirty="0" smtClean="0"/>
            </a:b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28596" y="1285860"/>
            <a:ext cx="8229600" cy="5972204"/>
          </a:xfrm>
        </p:spPr>
        <p:txBody>
          <a:bodyPr>
            <a:noAutofit/>
          </a:bodyPr>
          <a:lstStyle/>
          <a:p>
            <a:pPr>
              <a:buFontTx/>
              <a:buChar char="-"/>
            </a:pPr>
            <a:r>
              <a:rPr lang="ko-KR" altLang="en-US" sz="3000" dirty="0" smtClean="0">
                <a:latin typeface="HY나무B" pitchFamily="18" charset="-127"/>
                <a:ea typeface="HY나무B" pitchFamily="18" charset="-127"/>
              </a:rPr>
              <a:t>화재시 취약한 내화성능과 시공시 열악한 작업 성능을 지닌 발룬 구조의 약점을보완하는 하나의 새로운 구조 방식</a:t>
            </a:r>
            <a:endParaRPr lang="en-US" altLang="ko-KR" sz="3000" dirty="0" smtClean="0">
              <a:latin typeface="HY나무B" pitchFamily="18" charset="-127"/>
              <a:ea typeface="HY나무B" pitchFamily="18" charset="-127"/>
            </a:endParaRPr>
          </a:p>
          <a:p>
            <a:pPr>
              <a:buFontTx/>
              <a:buChar char="-"/>
            </a:pPr>
            <a:endParaRPr lang="en-US" altLang="ko-KR" sz="3000" dirty="0" smtClean="0">
              <a:latin typeface="HY나무B" pitchFamily="18" charset="-127"/>
              <a:ea typeface="HY나무B" pitchFamily="18" charset="-127"/>
            </a:endParaRPr>
          </a:p>
          <a:p>
            <a:pPr>
              <a:buFontTx/>
              <a:buChar char="-"/>
            </a:pPr>
            <a:r>
              <a:rPr lang="ko-KR" altLang="en-US" sz="3000" dirty="0" smtClean="0">
                <a:latin typeface="HY나무B" pitchFamily="18" charset="-127"/>
                <a:ea typeface="HY나무B" pitchFamily="18" charset="-127"/>
              </a:rPr>
              <a:t>구조 부재의 길이가 짧아지고 가벼워져 작업이 용이</a:t>
            </a:r>
            <a:endParaRPr lang="en-US" altLang="ko-KR" sz="3000" dirty="0" smtClean="0">
              <a:latin typeface="HY나무B" pitchFamily="18" charset="-127"/>
              <a:ea typeface="HY나무B" pitchFamily="18" charset="-127"/>
            </a:endParaRPr>
          </a:p>
          <a:p>
            <a:pPr>
              <a:buFontTx/>
              <a:buChar char="-"/>
            </a:pPr>
            <a:endParaRPr lang="en-US" altLang="ko-KR" sz="3000" dirty="0" smtClean="0">
              <a:latin typeface="HY나무B" pitchFamily="18" charset="-127"/>
              <a:ea typeface="HY나무B" pitchFamily="18" charset="-127"/>
            </a:endParaRPr>
          </a:p>
          <a:p>
            <a:pPr>
              <a:buFontTx/>
              <a:buChar char="-"/>
            </a:pPr>
            <a:r>
              <a:rPr lang="ko-KR" altLang="en-US" sz="3000" dirty="0" smtClean="0">
                <a:latin typeface="HY나무B" pitchFamily="18" charset="-127"/>
                <a:ea typeface="HY나무B" pitchFamily="18" charset="-127"/>
              </a:rPr>
              <a:t>벽체 프레임의 강성을 높일수 있음</a:t>
            </a:r>
            <a:endParaRPr lang="en-US" altLang="ko-KR" sz="3000" dirty="0" smtClean="0">
              <a:latin typeface="HY나무B" pitchFamily="18" charset="-127"/>
              <a:ea typeface="HY나무B" pitchFamily="18" charset="-127"/>
            </a:endParaRPr>
          </a:p>
          <a:p>
            <a:pPr>
              <a:buFontTx/>
              <a:buChar char="-"/>
            </a:pPr>
            <a:endParaRPr lang="en-US" altLang="ko-KR" sz="3000" dirty="0" smtClean="0">
              <a:latin typeface="HY나무B" pitchFamily="18" charset="-127"/>
              <a:ea typeface="HY나무B" pitchFamily="18" charset="-127"/>
            </a:endParaRPr>
          </a:p>
          <a:p>
            <a:pPr>
              <a:buFontTx/>
              <a:buChar char="-"/>
            </a:pPr>
            <a:r>
              <a:rPr lang="ko-KR" altLang="en-US" sz="3000" dirty="0" smtClean="0">
                <a:latin typeface="HY나무B" pitchFamily="18" charset="-127"/>
                <a:ea typeface="HY나무B" pitchFamily="18" charset="-127"/>
              </a:rPr>
              <a:t>신속 </a:t>
            </a:r>
            <a:r>
              <a:rPr lang="en-US" altLang="ko-KR" sz="3000" dirty="0" smtClean="0">
                <a:latin typeface="HY나무B" pitchFamily="18" charset="-127"/>
                <a:ea typeface="HY나무B" pitchFamily="18" charset="-127"/>
              </a:rPr>
              <a:t>, </a:t>
            </a:r>
            <a:r>
              <a:rPr lang="ko-KR" altLang="en-US" sz="3000" dirty="0" smtClean="0">
                <a:latin typeface="HY나무B" pitchFamily="18" charset="-127"/>
                <a:ea typeface="HY나무B" pitchFamily="18" charset="-127"/>
              </a:rPr>
              <a:t>용이 하게 제작 가능</a:t>
            </a:r>
            <a:r>
              <a:rPr lang="en-US" altLang="ko-KR" sz="3000" dirty="0" smtClean="0"/>
              <a:t/>
            </a:r>
            <a:br>
              <a:rPr lang="en-US" altLang="ko-KR" sz="3000" dirty="0" smtClean="0"/>
            </a:br>
            <a:r>
              <a:rPr lang="en-US" altLang="ko-KR" sz="3000" dirty="0" smtClean="0"/>
              <a:t> </a:t>
            </a:r>
            <a:endParaRPr lang="ko-KR" altLang="en-US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플랫폼과 풍선 목구조 비교</a:t>
            </a:r>
            <a:endParaRPr lang="ko-KR" altLang="en-US" dirty="0">
              <a:latin typeface="HY나무B" pitchFamily="18" charset="-127"/>
              <a:ea typeface="HY나무B" pitchFamily="18" charset="-127"/>
            </a:endParaRPr>
          </a:p>
        </p:txBody>
      </p:sp>
      <p:sp>
        <p:nvSpPr>
          <p:cNvPr id="4" name="텍스트 개체 틀 3"/>
          <p:cNvSpPr>
            <a:spLocks noGrp="1"/>
          </p:cNvSpPr>
          <p:nvPr>
            <p:ph type="body" idx="1"/>
          </p:nvPr>
        </p:nvSpPr>
        <p:spPr>
          <a:xfrm>
            <a:off x="467544" y="642918"/>
            <a:ext cx="4040188" cy="905564"/>
          </a:xfrm>
        </p:spPr>
        <p:txBody>
          <a:bodyPr>
            <a:normAutofit/>
          </a:bodyPr>
          <a:lstStyle/>
          <a:p>
            <a:pPr algn="ctr"/>
            <a:r>
              <a:rPr lang="ko-KR" altLang="en-US" sz="3000" dirty="0" smtClean="0">
                <a:latin typeface="HY나무B" pitchFamily="18" charset="-127"/>
                <a:ea typeface="HY나무B" pitchFamily="18" charset="-127"/>
              </a:rPr>
              <a:t>플랫폼 경량 </a:t>
            </a:r>
            <a:r>
              <a:rPr lang="ko-KR" altLang="en-US" sz="3000" dirty="0" err="1" smtClean="0">
                <a:latin typeface="HY나무B" pitchFamily="18" charset="-127"/>
                <a:ea typeface="HY나무B" pitchFamily="18" charset="-127"/>
              </a:rPr>
              <a:t>목구조</a:t>
            </a:r>
            <a:endParaRPr lang="ko-KR" altLang="en-US" sz="3000" dirty="0">
              <a:latin typeface="HY나무B" pitchFamily="18" charset="-127"/>
              <a:ea typeface="HY나무B" pitchFamily="18" charset="-127"/>
            </a:endParaRPr>
          </a:p>
        </p:txBody>
      </p:sp>
      <p:pic>
        <p:nvPicPr>
          <p:cNvPr id="8" name="내용 개체 틀 7" descr="%BB%E7%BF%EB%C0%DA_%C1%F6%C1%A4_1_coffeetalk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0" y="1556792"/>
            <a:ext cx="4427984" cy="5301208"/>
          </a:xfrm>
        </p:spPr>
      </p:pic>
      <p:sp>
        <p:nvSpPr>
          <p:cNvPr id="6" name="텍스트 개체 틀 5"/>
          <p:cNvSpPr>
            <a:spLocks noGrp="1"/>
          </p:cNvSpPr>
          <p:nvPr>
            <p:ph type="body" sz="quarter" idx="3"/>
          </p:nvPr>
        </p:nvSpPr>
        <p:spPr>
          <a:xfrm>
            <a:off x="4644008" y="571480"/>
            <a:ext cx="4041775" cy="977002"/>
          </a:xfrm>
        </p:spPr>
        <p:txBody>
          <a:bodyPr>
            <a:normAutofit/>
          </a:bodyPr>
          <a:lstStyle/>
          <a:p>
            <a:pPr algn="ctr"/>
            <a:r>
              <a:rPr lang="ko-KR" altLang="en-US" sz="3000" dirty="0" smtClean="0">
                <a:latin typeface="HY나무B" pitchFamily="18" charset="-127"/>
                <a:ea typeface="HY나무B" pitchFamily="18" charset="-127"/>
              </a:rPr>
              <a:t>풍선 </a:t>
            </a:r>
            <a:r>
              <a:rPr lang="ko-KR" altLang="en-US" sz="3000" dirty="0" err="1" smtClean="0">
                <a:latin typeface="HY나무B" pitchFamily="18" charset="-127"/>
                <a:ea typeface="HY나무B" pitchFamily="18" charset="-127"/>
              </a:rPr>
              <a:t>목구조</a:t>
            </a:r>
            <a:endParaRPr lang="ko-KR" altLang="en-US" sz="3000" dirty="0">
              <a:latin typeface="HY나무B" pitchFamily="18" charset="-127"/>
              <a:ea typeface="HY나무B" pitchFamily="18" charset="-127"/>
            </a:endParaRPr>
          </a:p>
        </p:txBody>
      </p:sp>
      <p:pic>
        <p:nvPicPr>
          <p:cNvPr id="9" name="내용 개체 틀 8" descr="%BB%E7%BF%EB%C0%DA_%C1%F6%C1%A4_2_coffeetalk.jpg"/>
          <p:cNvPicPr>
            <a:picLocks noGrp="1" noChangeAspect="1"/>
          </p:cNvPicPr>
          <p:nvPr>
            <p:ph sz="quarter" idx="4"/>
          </p:nvPr>
        </p:nvPicPr>
        <p:blipFill>
          <a:blip r:embed="rId4" cstate="print"/>
          <a:stretch>
            <a:fillRect/>
          </a:stretch>
        </p:blipFill>
        <p:spPr>
          <a:xfrm>
            <a:off x="4644008" y="1556792"/>
            <a:ext cx="4499992" cy="530120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b="1" dirty="0" smtClean="0"/>
              <a:t/>
            </a:r>
            <a:br>
              <a:rPr lang="en-US" altLang="ko-KR" b="1" dirty="0" smtClean="0"/>
            </a:br>
            <a:r>
              <a:rPr lang="ko-KR" altLang="en-US" b="1" dirty="0" smtClean="0">
                <a:latin typeface="HY나무B" pitchFamily="18" charset="-127"/>
                <a:ea typeface="HY나무B" pitchFamily="18" charset="-127"/>
              </a:rPr>
              <a:t>모빌 홈 </a:t>
            </a:r>
            <a:r>
              <a:rPr lang="en-US" altLang="ko-KR" b="1" dirty="0" smtClean="0">
                <a:latin typeface="HY나무B" pitchFamily="18" charset="-127"/>
                <a:ea typeface="HY나무B" pitchFamily="18" charset="-127"/>
              </a:rPr>
              <a:t>(</a:t>
            </a:r>
            <a:r>
              <a:rPr lang="en-US" b="1" dirty="0" smtClean="0">
                <a:latin typeface="HY나무B" pitchFamily="18" charset="-127"/>
                <a:ea typeface="HY나무B" pitchFamily="18" charset="-127"/>
              </a:rPr>
              <a:t>Mobile Home)</a:t>
            </a:r>
            <a:r>
              <a:rPr lang="en-US" dirty="0" smtClean="0">
                <a:latin typeface="HY나무B" pitchFamily="18" charset="-127"/>
                <a:ea typeface="HY나무B" pitchFamily="18" charset="-127"/>
              </a:rPr>
              <a:t/>
            </a:r>
            <a:br>
              <a:rPr lang="en-US" dirty="0" smtClean="0">
                <a:latin typeface="HY나무B" pitchFamily="18" charset="-127"/>
                <a:ea typeface="HY나무B" pitchFamily="18" charset="-127"/>
              </a:rPr>
            </a:br>
            <a:endParaRPr lang="ko-KR" altLang="en-US" dirty="0">
              <a:latin typeface="HY나무B" pitchFamily="18" charset="-127"/>
              <a:ea typeface="HY나무B" pitchFamily="18" charset="-127"/>
            </a:endParaRPr>
          </a:p>
        </p:txBody>
      </p:sp>
      <p:sp>
        <p:nvSpPr>
          <p:cNvPr id="7" name="내용 개체 틀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공간을 유니트화한 두 개 이상의 구조체를 공장에서 제작하여 현장으로 반입하고 크레인을 이용하여 상자를 쌓는 식으로 건축하는 조립식 주택</a:t>
            </a:r>
            <a:r>
              <a:rPr lang="en-US" altLang="ko-KR" dirty="0" smtClean="0">
                <a:latin typeface="HY나무B" pitchFamily="18" charset="-127"/>
                <a:ea typeface="HY나무B" pitchFamily="18" charset="-127"/>
              </a:rPr>
              <a:t> </a:t>
            </a:r>
          </a:p>
          <a:p>
            <a:pPr>
              <a:buFontTx/>
              <a:buChar char="-"/>
            </a:pPr>
            <a:endParaRPr lang="en-US" altLang="ko-KR" dirty="0" smtClean="0">
              <a:latin typeface="HY나무B" pitchFamily="18" charset="-127"/>
              <a:ea typeface="HY나무B" pitchFamily="18" charset="-127"/>
            </a:endParaRPr>
          </a:p>
          <a:p>
            <a:pPr>
              <a:buFontTx/>
              <a:buChar char="-"/>
            </a:pP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경량 목조 주택의 질과 유사한 정도의 수준</a:t>
            </a:r>
            <a:endParaRPr lang="ko-KR" altLang="en-US" dirty="0">
              <a:latin typeface="HY나무B" pitchFamily="18" charset="-127"/>
              <a:ea typeface="HY나무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28596" y="100010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ko-KR" altLang="en-US" b="1" dirty="0" smtClean="0">
                <a:latin typeface="HY나무B" pitchFamily="18" charset="-127"/>
                <a:ea typeface="HY나무B" pitchFamily="18" charset="-127"/>
              </a:rPr>
              <a:t>공장제 판넬 공법 </a:t>
            </a:r>
            <a:r>
              <a:rPr lang="en-US" altLang="ko-KR" b="1" dirty="0" smtClean="0">
                <a:latin typeface="HY나무B" pitchFamily="18" charset="-127"/>
                <a:ea typeface="HY나무B" pitchFamily="18" charset="-127"/>
              </a:rPr>
              <a:t/>
            </a:r>
            <a:br>
              <a:rPr lang="en-US" altLang="ko-KR" b="1" dirty="0" smtClean="0">
                <a:latin typeface="HY나무B" pitchFamily="18" charset="-127"/>
                <a:ea typeface="HY나무B" pitchFamily="18" charset="-127"/>
              </a:rPr>
            </a:br>
            <a:r>
              <a:rPr lang="en-US" altLang="ko-KR" b="1" dirty="0" smtClean="0">
                <a:latin typeface="HY나무B" pitchFamily="18" charset="-127"/>
                <a:ea typeface="HY나무B" pitchFamily="18" charset="-127"/>
              </a:rPr>
              <a:t>(</a:t>
            </a:r>
            <a:r>
              <a:rPr lang="en-US" b="1" dirty="0" smtClean="0">
                <a:latin typeface="HY나무B" pitchFamily="18" charset="-127"/>
                <a:ea typeface="HY나무B" pitchFamily="18" charset="-127"/>
              </a:rPr>
              <a:t>Factory Built Panelized System)</a:t>
            </a:r>
            <a:r>
              <a:rPr lang="en-US" dirty="0" smtClean="0">
                <a:latin typeface="HY나무B" pitchFamily="18" charset="-127"/>
                <a:ea typeface="HY나무B" pitchFamily="18" charset="-127"/>
              </a:rPr>
              <a:t/>
            </a:r>
            <a:br>
              <a:rPr lang="en-US" dirty="0" smtClean="0">
                <a:latin typeface="HY나무B" pitchFamily="18" charset="-127"/>
                <a:ea typeface="HY나무B" pitchFamily="18" charset="-127"/>
              </a:rPr>
            </a:br>
            <a:endParaRPr lang="ko-KR" altLang="en-US" dirty="0">
              <a:latin typeface="HY나무B" pitchFamily="18" charset="-127"/>
              <a:ea typeface="HY나무B" pitchFamily="18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endParaRPr lang="en-US" altLang="ko-KR" dirty="0" smtClean="0"/>
          </a:p>
          <a:p>
            <a:pPr>
              <a:buFontTx/>
              <a:buChar char="-"/>
            </a:pPr>
            <a:endParaRPr lang="en-US" altLang="ko-KR" dirty="0" smtClean="0"/>
          </a:p>
          <a:p>
            <a:pPr>
              <a:buFontTx/>
              <a:buChar char="-"/>
            </a:pP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구조 부재를 유니트화 하는 판넬 공법은 공장에서 대량 생산하여 현장으로 운반</a:t>
            </a:r>
            <a:r>
              <a:rPr lang="en-US" altLang="ko-KR" dirty="0" smtClean="0">
                <a:latin typeface="HY나무B" pitchFamily="18" charset="-127"/>
                <a:ea typeface="HY나무B" pitchFamily="18" charset="-127"/>
              </a:rPr>
              <a:t/>
            </a:r>
            <a:br>
              <a:rPr lang="en-US" altLang="ko-KR" dirty="0" smtClean="0">
                <a:latin typeface="HY나무B" pitchFamily="18" charset="-127"/>
                <a:ea typeface="HY나무B" pitchFamily="18" charset="-127"/>
              </a:rPr>
            </a:br>
            <a:endParaRPr lang="en-US" altLang="ko-KR" dirty="0" smtClean="0">
              <a:latin typeface="HY나무B" pitchFamily="18" charset="-127"/>
              <a:ea typeface="HY나무B" pitchFamily="18" charset="-127"/>
            </a:endParaRPr>
          </a:p>
          <a:p>
            <a:pPr>
              <a:buNone/>
            </a:pPr>
            <a:r>
              <a:rPr lang="en-US" altLang="ko-KR" dirty="0" smtClean="0">
                <a:latin typeface="HY나무B" pitchFamily="18" charset="-127"/>
                <a:ea typeface="HY나무B" pitchFamily="18" charset="-127"/>
              </a:rPr>
              <a:t>- </a:t>
            </a: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내력 판넬</a:t>
            </a:r>
            <a:r>
              <a:rPr lang="en-US" altLang="ko-KR" dirty="0" smtClean="0">
                <a:latin typeface="HY나무B" pitchFamily="18" charset="-127"/>
                <a:ea typeface="HY나무B" pitchFamily="18" charset="-127"/>
              </a:rPr>
              <a:t>, </a:t>
            </a: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가압판  판넬</a:t>
            </a:r>
            <a:r>
              <a:rPr lang="en-US" altLang="ko-KR" dirty="0" smtClean="0">
                <a:latin typeface="HY나무B" pitchFamily="18" charset="-127"/>
                <a:ea typeface="HY나무B" pitchFamily="18" charset="-127"/>
              </a:rPr>
              <a:t>, </a:t>
            </a: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샌드위치 판넬</a:t>
            </a:r>
          </a:p>
          <a:p>
            <a:pPr>
              <a:buFontTx/>
              <a:buChar char="-"/>
            </a:pPr>
            <a:endParaRPr lang="ko-KR" altLang="en-US" dirty="0">
              <a:latin typeface="HY나무B" pitchFamily="18" charset="-127"/>
              <a:ea typeface="HY나무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목조주택 자재</a:t>
            </a:r>
            <a:endParaRPr lang="ko-KR" altLang="en-US" dirty="0">
              <a:latin typeface="HY나무B" pitchFamily="18" charset="-127"/>
              <a:ea typeface="HY나무B" pitchFamily="18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79512" y="1600200"/>
            <a:ext cx="8964488" cy="4525963"/>
          </a:xfrm>
        </p:spPr>
        <p:txBody>
          <a:bodyPr>
            <a:normAutofit/>
          </a:bodyPr>
          <a:lstStyle/>
          <a:p>
            <a:r>
              <a:rPr lang="ko-KR" altLang="en-US" dirty="0" err="1" smtClean="0">
                <a:latin typeface="HY나무B" pitchFamily="18" charset="-127"/>
                <a:ea typeface="HY나무B" pitchFamily="18" charset="-127"/>
              </a:rPr>
              <a:t>구조재</a:t>
            </a: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 </a:t>
            </a:r>
            <a:r>
              <a:rPr lang="en-US" altLang="ko-KR" dirty="0" smtClean="0">
                <a:latin typeface="HY나무B" pitchFamily="18" charset="-127"/>
                <a:ea typeface="HY나무B" pitchFamily="18" charset="-127"/>
              </a:rPr>
              <a:t>– I joist(</a:t>
            </a: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장선용</a:t>
            </a:r>
            <a:r>
              <a:rPr lang="en-US" altLang="ko-KR" dirty="0" smtClean="0">
                <a:latin typeface="HY나무B" pitchFamily="18" charset="-127"/>
                <a:ea typeface="HY나무B" pitchFamily="18" charset="-127"/>
              </a:rPr>
              <a:t>), </a:t>
            </a:r>
            <a:r>
              <a:rPr lang="ko-KR" altLang="en-US" dirty="0" err="1" smtClean="0">
                <a:latin typeface="HY나무B" pitchFamily="18" charset="-127"/>
                <a:ea typeface="HY나무B" pitchFamily="18" charset="-127"/>
              </a:rPr>
              <a:t>인슐레이션</a:t>
            </a:r>
            <a:r>
              <a:rPr lang="en-US" altLang="ko-KR" dirty="0" smtClean="0">
                <a:latin typeface="HY나무B" pitchFamily="18" charset="-127"/>
                <a:ea typeface="HY나무B" pitchFamily="18" charset="-127"/>
              </a:rPr>
              <a:t>, OSB</a:t>
            </a: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합판</a:t>
            </a:r>
            <a:endParaRPr lang="en-US" altLang="ko-KR" dirty="0" smtClean="0">
              <a:latin typeface="HY나무B" pitchFamily="18" charset="-127"/>
              <a:ea typeface="HY나무B" pitchFamily="18" charset="-127"/>
            </a:endParaRPr>
          </a:p>
          <a:p>
            <a:endParaRPr lang="en-US" altLang="ko-KR" dirty="0" smtClean="0">
              <a:latin typeface="HY나무B" pitchFamily="18" charset="-127"/>
              <a:ea typeface="HY나무B" pitchFamily="18" charset="-127"/>
            </a:endParaRPr>
          </a:p>
          <a:p>
            <a:r>
              <a:rPr lang="ko-KR" altLang="en-US" dirty="0" err="1" smtClean="0">
                <a:latin typeface="HY나무B" pitchFamily="18" charset="-127"/>
                <a:ea typeface="HY나무B" pitchFamily="18" charset="-127"/>
              </a:rPr>
              <a:t>외장재</a:t>
            </a: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 </a:t>
            </a:r>
            <a:r>
              <a:rPr lang="en-US" altLang="ko-KR" dirty="0" smtClean="0">
                <a:latin typeface="HY나무B" pitchFamily="18" charset="-127"/>
                <a:ea typeface="HY나무B" pitchFamily="18" charset="-127"/>
              </a:rPr>
              <a:t>– </a:t>
            </a:r>
            <a:r>
              <a:rPr lang="ko-KR" altLang="en-US" dirty="0" err="1" smtClean="0">
                <a:latin typeface="HY나무B" pitchFamily="18" charset="-127"/>
                <a:ea typeface="HY나무B" pitchFamily="18" charset="-127"/>
              </a:rPr>
              <a:t>목재사이딩</a:t>
            </a:r>
            <a:endParaRPr lang="en-US" altLang="ko-KR" dirty="0" smtClean="0">
              <a:latin typeface="HY나무B" pitchFamily="18" charset="-127"/>
              <a:ea typeface="HY나무B" pitchFamily="18" charset="-127"/>
            </a:endParaRPr>
          </a:p>
          <a:p>
            <a:endParaRPr lang="en-US" altLang="ko-KR" dirty="0" smtClean="0">
              <a:latin typeface="HY나무B" pitchFamily="18" charset="-127"/>
              <a:ea typeface="HY나무B" pitchFamily="18" charset="-127"/>
            </a:endParaRPr>
          </a:p>
          <a:p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내장재 </a:t>
            </a:r>
            <a:r>
              <a:rPr lang="en-US" altLang="ko-KR" dirty="0" smtClean="0">
                <a:latin typeface="HY나무B" pitchFamily="18" charset="-127"/>
                <a:ea typeface="HY나무B" pitchFamily="18" charset="-127"/>
              </a:rPr>
              <a:t>– </a:t>
            </a:r>
            <a:r>
              <a:rPr lang="ko-KR" altLang="en-US" dirty="0" err="1" smtClean="0">
                <a:latin typeface="HY나무B" pitchFamily="18" charset="-127"/>
                <a:ea typeface="HY나무B" pitchFamily="18" charset="-127"/>
              </a:rPr>
              <a:t>루바</a:t>
            </a:r>
            <a:r>
              <a:rPr lang="en-US" altLang="ko-KR" dirty="0" smtClean="0">
                <a:latin typeface="HY나무B" pitchFamily="18" charset="-127"/>
                <a:ea typeface="HY나무B" pitchFamily="18" charset="-127"/>
              </a:rPr>
              <a:t>, </a:t>
            </a:r>
            <a:r>
              <a:rPr lang="ko-KR" altLang="en-US" dirty="0" err="1" smtClean="0">
                <a:latin typeface="HY나무B" pitchFamily="18" charset="-127"/>
                <a:ea typeface="HY나무B" pitchFamily="18" charset="-127"/>
              </a:rPr>
              <a:t>몰딩</a:t>
            </a:r>
            <a:r>
              <a:rPr lang="en-US" altLang="ko-KR" dirty="0" smtClean="0">
                <a:latin typeface="HY나무B" pitchFamily="18" charset="-127"/>
                <a:ea typeface="HY나무B" pitchFamily="18" charset="-127"/>
              </a:rPr>
              <a:t>, </a:t>
            </a: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온돌마루</a:t>
            </a:r>
            <a:r>
              <a:rPr lang="en-US" altLang="ko-KR" dirty="0" smtClean="0">
                <a:latin typeface="HY나무B" pitchFamily="18" charset="-127"/>
                <a:ea typeface="HY나무B" pitchFamily="18" charset="-127"/>
              </a:rPr>
              <a:t>, </a:t>
            </a: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욕실자재</a:t>
            </a:r>
            <a:endParaRPr lang="en-US" altLang="ko-KR" dirty="0" smtClean="0">
              <a:latin typeface="HY나무B" pitchFamily="18" charset="-127"/>
              <a:ea typeface="HY나무B" pitchFamily="18" charset="-127"/>
            </a:endParaRPr>
          </a:p>
          <a:p>
            <a:endParaRPr lang="en-US" altLang="ko-KR" dirty="0" smtClean="0">
              <a:latin typeface="HY나무B" pitchFamily="18" charset="-127"/>
              <a:ea typeface="HY나무B" pitchFamily="18" charset="-127"/>
            </a:endParaRPr>
          </a:p>
          <a:p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합판</a:t>
            </a:r>
            <a:r>
              <a:rPr lang="en-US" altLang="ko-KR" dirty="0" smtClean="0">
                <a:latin typeface="HY나무B" pitchFamily="18" charset="-127"/>
                <a:ea typeface="HY나무B" pitchFamily="18" charset="-127"/>
              </a:rPr>
              <a:t> – </a:t>
            </a:r>
            <a:r>
              <a:rPr lang="ko-KR" altLang="en-US" dirty="0" err="1" smtClean="0">
                <a:latin typeface="HY나무B" pitchFamily="18" charset="-127"/>
                <a:ea typeface="HY나무B" pitchFamily="18" charset="-127"/>
              </a:rPr>
              <a:t>미송합판</a:t>
            </a:r>
            <a:r>
              <a:rPr lang="en-US" altLang="ko-KR" dirty="0" smtClean="0">
                <a:latin typeface="HY나무B" pitchFamily="18" charset="-127"/>
                <a:ea typeface="HY나무B" pitchFamily="18" charset="-127"/>
              </a:rPr>
              <a:t>, </a:t>
            </a: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석고보드</a:t>
            </a:r>
            <a:r>
              <a:rPr lang="en-US" altLang="ko-KR" dirty="0" smtClean="0">
                <a:latin typeface="HY나무B" pitchFamily="18" charset="-127"/>
                <a:ea typeface="HY나무B" pitchFamily="18" charset="-127"/>
              </a:rPr>
              <a:t>, </a:t>
            </a: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일반합판</a:t>
            </a:r>
            <a:r>
              <a:rPr lang="en-US" altLang="ko-KR" dirty="0" smtClean="0">
                <a:latin typeface="HY나무B" pitchFamily="18" charset="-127"/>
                <a:ea typeface="HY나무B" pitchFamily="18" charset="-127"/>
              </a:rPr>
              <a:t>, MDF</a:t>
            </a:r>
            <a:endParaRPr lang="ko-KR" altLang="en-US" dirty="0">
              <a:latin typeface="HY나무B" pitchFamily="18" charset="-127"/>
              <a:ea typeface="HY나무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목차</a:t>
            </a:r>
            <a:endParaRPr lang="ko-KR" altLang="en-US" dirty="0">
              <a:latin typeface="HY나무B" pitchFamily="18" charset="-127"/>
              <a:ea typeface="HY나무B" pitchFamily="18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 fontScale="92500" lnSpcReduction="10000"/>
          </a:bodyPr>
          <a:lstStyle/>
          <a:p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목조주택이란</a:t>
            </a:r>
            <a:endParaRPr lang="en-US" altLang="ko-KR" dirty="0" smtClean="0">
              <a:latin typeface="HY나무B" pitchFamily="18" charset="-127"/>
              <a:ea typeface="HY나무B" pitchFamily="18" charset="-127"/>
            </a:endParaRPr>
          </a:p>
          <a:p>
            <a:endParaRPr lang="en-US" altLang="ko-KR" dirty="0" smtClean="0">
              <a:latin typeface="HY나무B" pitchFamily="18" charset="-127"/>
              <a:ea typeface="HY나무B" pitchFamily="18" charset="-127"/>
            </a:endParaRPr>
          </a:p>
          <a:p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목조주택 종류</a:t>
            </a:r>
            <a:endParaRPr lang="en-US" altLang="ko-KR" dirty="0" smtClean="0">
              <a:latin typeface="HY나무B" pitchFamily="18" charset="-127"/>
              <a:ea typeface="HY나무B" pitchFamily="18" charset="-127"/>
            </a:endParaRPr>
          </a:p>
          <a:p>
            <a:endParaRPr lang="en-US" altLang="ko-KR" dirty="0" smtClean="0">
              <a:latin typeface="HY나무B" pitchFamily="18" charset="-127"/>
              <a:ea typeface="HY나무B" pitchFamily="18" charset="-127"/>
            </a:endParaRPr>
          </a:p>
          <a:p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목조주택 자재</a:t>
            </a:r>
            <a:endParaRPr lang="en-US" altLang="ko-KR" dirty="0" smtClean="0">
              <a:latin typeface="HY나무B" pitchFamily="18" charset="-127"/>
              <a:ea typeface="HY나무B" pitchFamily="18" charset="-127"/>
            </a:endParaRPr>
          </a:p>
          <a:p>
            <a:endParaRPr lang="en-US" altLang="ko-KR" dirty="0" smtClean="0">
              <a:latin typeface="HY나무B" pitchFamily="18" charset="-127"/>
              <a:ea typeface="HY나무B" pitchFamily="18" charset="-127"/>
            </a:endParaRPr>
          </a:p>
          <a:p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목조주택 장 단점</a:t>
            </a:r>
            <a:endParaRPr lang="en-US" altLang="ko-KR" dirty="0" smtClean="0">
              <a:latin typeface="HY나무B" pitchFamily="18" charset="-127"/>
              <a:ea typeface="HY나무B" pitchFamily="18" charset="-127"/>
            </a:endParaRPr>
          </a:p>
          <a:p>
            <a:endParaRPr lang="en-US" altLang="ko-KR" dirty="0" smtClean="0">
              <a:latin typeface="HY나무B" pitchFamily="18" charset="-127"/>
              <a:ea typeface="HY나무B" pitchFamily="18" charset="-127"/>
            </a:endParaRPr>
          </a:p>
          <a:p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전망</a:t>
            </a:r>
            <a:endParaRPr lang="en-US" altLang="ko-KR" dirty="0" smtClean="0">
              <a:latin typeface="HY나무B" pitchFamily="18" charset="-127"/>
              <a:ea typeface="HY나무B" pitchFamily="18" charset="-127"/>
            </a:endParaRPr>
          </a:p>
          <a:p>
            <a:endParaRPr lang="en-US" altLang="ko-KR" dirty="0" smtClean="0">
              <a:latin typeface="HY나무B" pitchFamily="18" charset="-127"/>
              <a:ea typeface="HY나무B" pitchFamily="18" charset="-127"/>
            </a:endParaRPr>
          </a:p>
          <a:p>
            <a:pPr>
              <a:buNone/>
            </a:pPr>
            <a:endParaRPr lang="ko-KR" altLang="en-US" dirty="0">
              <a:latin typeface="HY나무B" pitchFamily="18" charset="-127"/>
              <a:ea typeface="HY나무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>
                <a:latin typeface="HY나무B" pitchFamily="18" charset="-127"/>
                <a:ea typeface="HY나무B" pitchFamily="18" charset="-127"/>
              </a:rPr>
              <a:t>구조재</a:t>
            </a:r>
            <a:r>
              <a:rPr lang="ko-KR" altLang="en-US" dirty="0" smtClean="0"/>
              <a:t>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51520" y="3501008"/>
            <a:ext cx="8892480" cy="335699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ko-KR" altLang="en-US" dirty="0" smtClean="0"/>
              <a:t> </a:t>
            </a:r>
            <a:endParaRPr lang="en-US" altLang="ko-KR" sz="4800" dirty="0" smtClean="0"/>
          </a:p>
          <a:p>
            <a:pPr>
              <a:buNone/>
            </a:pPr>
            <a:r>
              <a:rPr lang="en-US" altLang="ko-KR" sz="3600" dirty="0" smtClean="0">
                <a:latin typeface="HY나무B" pitchFamily="18" charset="-127"/>
                <a:ea typeface="HY나무B" pitchFamily="18" charset="-127"/>
              </a:rPr>
              <a:t>- </a:t>
            </a:r>
            <a:r>
              <a:rPr lang="ko-KR" altLang="en-US" sz="3600" dirty="0" err="1" smtClean="0">
                <a:latin typeface="HY나무B" pitchFamily="18" charset="-127"/>
                <a:ea typeface="HY나무B" pitchFamily="18" charset="-127"/>
              </a:rPr>
              <a:t>함수율</a:t>
            </a:r>
            <a:r>
              <a:rPr lang="ko-KR" altLang="en-US" sz="3600" dirty="0" smtClean="0">
                <a:latin typeface="HY나무B" pitchFamily="18" charset="-127"/>
                <a:ea typeface="HY나무B" pitchFamily="18" charset="-127"/>
              </a:rPr>
              <a:t> </a:t>
            </a:r>
            <a:r>
              <a:rPr lang="en-US" altLang="ko-KR" sz="3600" dirty="0" smtClean="0">
                <a:latin typeface="HY나무B" pitchFamily="18" charset="-127"/>
                <a:ea typeface="HY나무B" pitchFamily="18" charset="-127"/>
              </a:rPr>
              <a:t>18% </a:t>
            </a:r>
            <a:r>
              <a:rPr lang="ko-KR" altLang="en-US" sz="3600" dirty="0" smtClean="0">
                <a:latin typeface="HY나무B" pitchFamily="18" charset="-127"/>
                <a:ea typeface="HY나무B" pitchFamily="18" charset="-127"/>
              </a:rPr>
              <a:t>미만으로 인공 건조된 </a:t>
            </a:r>
            <a:r>
              <a:rPr lang="ko-KR" altLang="en-US" sz="3600" dirty="0" err="1" smtClean="0">
                <a:latin typeface="HY나무B" pitchFamily="18" charset="-127"/>
                <a:ea typeface="HY나무B" pitchFamily="18" charset="-127"/>
              </a:rPr>
              <a:t>건조목</a:t>
            </a:r>
            <a:endParaRPr lang="en-US" altLang="ko-KR" sz="3600" dirty="0" smtClean="0">
              <a:latin typeface="HY나무B" pitchFamily="18" charset="-127"/>
              <a:ea typeface="HY나무B" pitchFamily="18" charset="-127"/>
            </a:endParaRPr>
          </a:p>
          <a:p>
            <a:pPr>
              <a:buFontTx/>
              <a:buChar char="-"/>
            </a:pPr>
            <a:r>
              <a:rPr lang="ko-KR" altLang="en-US" sz="3600" dirty="0" err="1" smtClean="0">
                <a:latin typeface="HY나무B" pitchFamily="18" charset="-127"/>
                <a:ea typeface="HY나무B" pitchFamily="18" charset="-127"/>
              </a:rPr>
              <a:t>변형률이</a:t>
            </a:r>
            <a:r>
              <a:rPr lang="ko-KR" altLang="en-US" sz="3600" dirty="0" smtClean="0">
                <a:latin typeface="HY나무B" pitchFamily="18" charset="-127"/>
                <a:ea typeface="HY나무B" pitchFamily="18" charset="-127"/>
              </a:rPr>
              <a:t> 낮으며 치수 안정성과 마무리품질 좋음</a:t>
            </a:r>
            <a:endParaRPr lang="en-US" altLang="ko-KR" sz="3600" dirty="0" smtClean="0">
              <a:latin typeface="HY나무B" pitchFamily="18" charset="-127"/>
              <a:ea typeface="HY나무B" pitchFamily="18" charset="-127"/>
            </a:endParaRPr>
          </a:p>
          <a:p>
            <a:pPr>
              <a:buFontTx/>
              <a:buChar char="-"/>
            </a:pPr>
            <a:r>
              <a:rPr lang="ko-KR" altLang="en-US" sz="3600" dirty="0" smtClean="0">
                <a:latin typeface="HY나무B" pitchFamily="18" charset="-127"/>
                <a:ea typeface="HY나무B" pitchFamily="18" charset="-127"/>
              </a:rPr>
              <a:t>휨 또는 비틀림 현상이 없어지므로 </a:t>
            </a:r>
            <a:r>
              <a:rPr lang="ko-KR" altLang="en-US" sz="3600" dirty="0" err="1" smtClean="0">
                <a:latin typeface="HY나무B" pitchFamily="18" charset="-127"/>
                <a:ea typeface="HY나무B" pitchFamily="18" charset="-127"/>
              </a:rPr>
              <a:t>폐재의</a:t>
            </a:r>
            <a:r>
              <a:rPr lang="ko-KR" altLang="en-US" sz="3600" dirty="0" smtClean="0">
                <a:latin typeface="HY나무B" pitchFamily="18" charset="-127"/>
                <a:ea typeface="HY나무B" pitchFamily="18" charset="-127"/>
              </a:rPr>
              <a:t> 양을 줄일 수 있어 건축비 절감효과</a:t>
            </a:r>
            <a:endParaRPr lang="en-US" altLang="ko-KR" sz="3600" dirty="0" smtClean="0">
              <a:latin typeface="HY나무B" pitchFamily="18" charset="-127"/>
              <a:ea typeface="HY나무B" pitchFamily="18" charset="-127"/>
            </a:endParaRPr>
          </a:p>
          <a:p>
            <a:pPr>
              <a:buFontTx/>
              <a:buChar char="-"/>
            </a:pPr>
            <a:r>
              <a:rPr lang="ko-KR" altLang="en-US" sz="3600" dirty="0" smtClean="0">
                <a:latin typeface="HY나무B" pitchFamily="18" charset="-127"/>
                <a:ea typeface="HY나무B" pitchFamily="18" charset="-127"/>
              </a:rPr>
              <a:t>침엽수 중에 소나무</a:t>
            </a:r>
            <a:r>
              <a:rPr lang="en-US" altLang="ko-KR" sz="3600" dirty="0" smtClean="0">
                <a:latin typeface="HY나무B" pitchFamily="18" charset="-127"/>
                <a:ea typeface="HY나무B" pitchFamily="18" charset="-127"/>
              </a:rPr>
              <a:t>, </a:t>
            </a:r>
            <a:r>
              <a:rPr lang="ko-KR" altLang="en-US" sz="3600" dirty="0" smtClean="0">
                <a:latin typeface="HY나무B" pitchFamily="18" charset="-127"/>
                <a:ea typeface="HY나무B" pitchFamily="18" charset="-127"/>
              </a:rPr>
              <a:t>낙엽송</a:t>
            </a:r>
            <a:r>
              <a:rPr lang="en-US" altLang="ko-KR" sz="3600" dirty="0" smtClean="0">
                <a:latin typeface="HY나무B" pitchFamily="18" charset="-127"/>
                <a:ea typeface="HY나무B" pitchFamily="18" charset="-127"/>
              </a:rPr>
              <a:t>, </a:t>
            </a:r>
            <a:r>
              <a:rPr lang="ko-KR" altLang="en-US" sz="3600" dirty="0" smtClean="0">
                <a:latin typeface="HY나무B" pitchFamily="18" charset="-127"/>
                <a:ea typeface="HY나무B" pitchFamily="18" charset="-127"/>
              </a:rPr>
              <a:t>잣나무</a:t>
            </a:r>
            <a:r>
              <a:rPr lang="en-US" altLang="ko-KR" sz="3600" dirty="0" smtClean="0">
                <a:latin typeface="HY나무B" pitchFamily="18" charset="-127"/>
                <a:ea typeface="HY나무B" pitchFamily="18" charset="-127"/>
              </a:rPr>
              <a:t>, </a:t>
            </a:r>
            <a:r>
              <a:rPr lang="ko-KR" altLang="en-US" sz="3600" dirty="0" smtClean="0">
                <a:latin typeface="HY나무B" pitchFamily="18" charset="-127"/>
                <a:ea typeface="HY나무B" pitchFamily="18" charset="-127"/>
              </a:rPr>
              <a:t>전나무</a:t>
            </a:r>
            <a:endParaRPr lang="en-US" altLang="ko-KR" sz="3600" dirty="0" smtClean="0">
              <a:latin typeface="HY나무B" pitchFamily="18" charset="-127"/>
              <a:ea typeface="HY나무B" pitchFamily="18" charset="-127"/>
            </a:endParaRPr>
          </a:p>
          <a:p>
            <a:pPr>
              <a:buNone/>
            </a:pPr>
            <a:r>
              <a:rPr lang="en-US" altLang="ko-KR" sz="3600" dirty="0" smtClean="0">
                <a:latin typeface="HY나무B" pitchFamily="18" charset="-127"/>
                <a:ea typeface="HY나무B" pitchFamily="18" charset="-127"/>
              </a:rPr>
              <a:t>   </a:t>
            </a:r>
            <a:r>
              <a:rPr lang="ko-KR" altLang="en-US" sz="3600" dirty="0" smtClean="0">
                <a:latin typeface="HY나무B" pitchFamily="18" charset="-127"/>
                <a:ea typeface="HY나무B" pitchFamily="18" charset="-127"/>
              </a:rPr>
              <a:t>외국산 </a:t>
            </a:r>
            <a:r>
              <a:rPr lang="ko-KR" altLang="en-US" sz="3600" dirty="0" err="1" smtClean="0">
                <a:latin typeface="HY나무B" pitchFamily="18" charset="-127"/>
                <a:ea typeface="HY나무B" pitchFamily="18" charset="-127"/>
              </a:rPr>
              <a:t>이식재로는</a:t>
            </a:r>
            <a:r>
              <a:rPr lang="ko-KR" altLang="en-US" sz="3600" dirty="0" smtClean="0">
                <a:latin typeface="HY나무B" pitchFamily="18" charset="-127"/>
                <a:ea typeface="HY나무B" pitchFamily="18" charset="-127"/>
              </a:rPr>
              <a:t> 삼나무 </a:t>
            </a:r>
            <a:r>
              <a:rPr lang="ko-KR" altLang="en-US" sz="3600" dirty="0" err="1" smtClean="0">
                <a:latin typeface="HY나무B" pitchFamily="18" charset="-127"/>
                <a:ea typeface="HY나무B" pitchFamily="18" charset="-127"/>
              </a:rPr>
              <a:t>회나무</a:t>
            </a:r>
            <a:r>
              <a:rPr lang="ko-KR" altLang="en-US" sz="3600" dirty="0" smtClean="0">
                <a:latin typeface="HY나무B" pitchFamily="18" charset="-127"/>
                <a:ea typeface="HY나무B" pitchFamily="18" charset="-127"/>
              </a:rPr>
              <a:t> 사용</a:t>
            </a:r>
            <a:endParaRPr lang="en-US" altLang="ko-KR" sz="3600" dirty="0" smtClean="0">
              <a:latin typeface="HY나무B" pitchFamily="18" charset="-127"/>
              <a:ea typeface="HY나무B" pitchFamily="18" charset="-127"/>
            </a:endParaRPr>
          </a:p>
          <a:p>
            <a:pPr>
              <a:buNone/>
            </a:pPr>
            <a:endParaRPr lang="ko-KR" altLang="en-US" dirty="0">
              <a:latin typeface="HY나무B" pitchFamily="18" charset="-127"/>
              <a:ea typeface="HY나무B" pitchFamily="18" charset="-127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268760"/>
            <a:ext cx="3331723" cy="24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268760"/>
            <a:ext cx="3960439" cy="2375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HY나무B" pitchFamily="18" charset="-127"/>
                <a:ea typeface="HY나무B" pitchFamily="18" charset="-127"/>
              </a:rPr>
              <a:t>I joist (</a:t>
            </a: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장선용</a:t>
            </a:r>
            <a:r>
              <a:rPr lang="en-US" altLang="ko-KR" dirty="0" smtClean="0">
                <a:latin typeface="HY나무B" pitchFamily="18" charset="-127"/>
                <a:ea typeface="HY나무B" pitchFamily="18" charset="-127"/>
              </a:rPr>
              <a:t>)</a:t>
            </a:r>
            <a:endParaRPr lang="ko-KR" altLang="en-US" dirty="0">
              <a:latin typeface="HY나무B" pitchFamily="18" charset="-127"/>
              <a:ea typeface="HY나무B" pitchFamily="18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95536" y="3429000"/>
            <a:ext cx="8229600" cy="4525963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n-US" altLang="ko-KR" sz="2800" dirty="0" smtClean="0">
                <a:latin typeface="HY나무B" pitchFamily="18" charset="-127"/>
                <a:ea typeface="HY나무B" pitchFamily="18" charset="-127"/>
              </a:rPr>
              <a:t>I-Joist </a:t>
            </a:r>
            <a:r>
              <a:rPr lang="ko-KR" altLang="en-US" sz="2800" dirty="0" smtClean="0">
                <a:latin typeface="HY나무B" pitchFamily="18" charset="-127"/>
                <a:ea typeface="HY나무B" pitchFamily="18" charset="-127"/>
              </a:rPr>
              <a:t>장선용은 </a:t>
            </a:r>
            <a:r>
              <a:rPr lang="ko-KR" altLang="en-US" sz="2800" dirty="0" err="1" smtClean="0">
                <a:latin typeface="HY나무B" pitchFamily="18" charset="-127"/>
                <a:ea typeface="HY나무B" pitchFamily="18" charset="-127"/>
              </a:rPr>
              <a:t>플랜지부재</a:t>
            </a:r>
            <a:r>
              <a:rPr lang="en-US" altLang="ko-KR" sz="2800" dirty="0" smtClean="0">
                <a:latin typeface="HY나무B" pitchFamily="18" charset="-127"/>
                <a:ea typeface="HY나무B" pitchFamily="18" charset="-127"/>
              </a:rPr>
              <a:t>(</a:t>
            </a:r>
            <a:r>
              <a:rPr lang="ko-KR" altLang="en-US" sz="2800" dirty="0" err="1" smtClean="0">
                <a:latin typeface="HY나무B" pitchFamily="18" charset="-127"/>
                <a:ea typeface="HY나무B" pitchFamily="18" charset="-127"/>
              </a:rPr>
              <a:t>규격재</a:t>
            </a:r>
            <a:r>
              <a:rPr lang="ko-KR" altLang="en-US" sz="2800" dirty="0" smtClean="0">
                <a:latin typeface="HY나무B" pitchFamily="18" charset="-127"/>
                <a:ea typeface="HY나무B" pitchFamily="18" charset="-127"/>
              </a:rPr>
              <a:t> 혹은 </a:t>
            </a:r>
            <a:r>
              <a:rPr lang="en-US" altLang="ko-KR" sz="2800" dirty="0" smtClean="0">
                <a:latin typeface="HY나무B" pitchFamily="18" charset="-127"/>
                <a:ea typeface="HY나무B" pitchFamily="18" charset="-127"/>
              </a:rPr>
              <a:t>LVL)</a:t>
            </a:r>
            <a:r>
              <a:rPr lang="ko-KR" altLang="en-US" sz="2800" dirty="0" smtClean="0">
                <a:latin typeface="HY나무B" pitchFamily="18" charset="-127"/>
                <a:ea typeface="HY나무B" pitchFamily="18" charset="-127"/>
              </a:rPr>
              <a:t>와 중앙부 웨이브 부재</a:t>
            </a:r>
            <a:r>
              <a:rPr lang="en-US" altLang="ko-KR" sz="2800" dirty="0" smtClean="0">
                <a:latin typeface="HY나무B" pitchFamily="18" charset="-127"/>
                <a:ea typeface="HY나무B" pitchFamily="18" charset="-127"/>
              </a:rPr>
              <a:t>(OSB &amp; PLYWOOD)</a:t>
            </a:r>
            <a:r>
              <a:rPr lang="ko-KR" altLang="en-US" sz="2800" dirty="0" smtClean="0">
                <a:latin typeface="HY나무B" pitchFamily="18" charset="-127"/>
                <a:ea typeface="HY나무B" pitchFamily="18" charset="-127"/>
              </a:rPr>
              <a:t>로 구성되고 </a:t>
            </a:r>
            <a:r>
              <a:rPr lang="en-US" altLang="ko-KR" sz="2800" dirty="0" smtClean="0">
                <a:latin typeface="HY나무B" pitchFamily="18" charset="-127"/>
                <a:ea typeface="HY나무B" pitchFamily="18" charset="-127"/>
              </a:rPr>
              <a:t>I</a:t>
            </a:r>
            <a:r>
              <a:rPr lang="ko-KR" altLang="en-US" sz="2800" dirty="0" smtClean="0">
                <a:latin typeface="HY나무B" pitchFamily="18" charset="-127"/>
                <a:ea typeface="HY나무B" pitchFamily="18" charset="-127"/>
              </a:rPr>
              <a:t>형 단면을 갖도록 제조된 </a:t>
            </a:r>
            <a:r>
              <a:rPr lang="ko-KR" altLang="en-US" sz="2800" dirty="0" err="1" smtClean="0">
                <a:latin typeface="HY나무B" pitchFamily="18" charset="-127"/>
                <a:ea typeface="HY나무B" pitchFamily="18" charset="-127"/>
              </a:rPr>
              <a:t>구조용</a:t>
            </a:r>
            <a:r>
              <a:rPr lang="ko-KR" altLang="en-US" sz="2800" dirty="0" smtClean="0">
                <a:latin typeface="HY나무B" pitchFamily="18" charset="-127"/>
                <a:ea typeface="HY나무B" pitchFamily="18" charset="-127"/>
              </a:rPr>
              <a:t> 목질재료</a:t>
            </a:r>
            <a:endParaRPr lang="en-US" altLang="ko-KR" sz="2800" dirty="0" smtClean="0">
              <a:latin typeface="HY나무B" pitchFamily="18" charset="-127"/>
              <a:ea typeface="HY나무B" pitchFamily="18" charset="-127"/>
            </a:endParaRPr>
          </a:p>
          <a:p>
            <a:pPr>
              <a:buNone/>
            </a:pPr>
            <a:endParaRPr lang="en-US" altLang="ko-KR" sz="2800" dirty="0" smtClean="0">
              <a:latin typeface="HY나무B" pitchFamily="18" charset="-127"/>
              <a:ea typeface="HY나무B" pitchFamily="18" charset="-127"/>
            </a:endParaRPr>
          </a:p>
          <a:p>
            <a:pPr>
              <a:buFontTx/>
              <a:buChar char="-"/>
            </a:pPr>
            <a:r>
              <a:rPr lang="en-US" altLang="ko-KR" sz="2800" dirty="0" smtClean="0">
                <a:latin typeface="HY나무B" pitchFamily="18" charset="-127"/>
                <a:ea typeface="HY나무B" pitchFamily="18" charset="-127"/>
              </a:rPr>
              <a:t>I</a:t>
            </a:r>
            <a:r>
              <a:rPr lang="ko-KR" altLang="en-US" sz="2800" dirty="0" smtClean="0">
                <a:latin typeface="HY나무B" pitchFamily="18" charset="-127"/>
                <a:ea typeface="HY나무B" pitchFamily="18" charset="-127"/>
              </a:rPr>
              <a:t>자 모양으로 부재를 만들 경우 크기나 무게에 비해 훨씬 큰 강도를 얻을 수 있기 때문에 긴부재로 사용되며 높은 하중 지지 가능</a:t>
            </a:r>
          </a:p>
          <a:p>
            <a:endParaRPr lang="ko-KR" altLang="en-US" dirty="0">
              <a:latin typeface="HY나무B" pitchFamily="18" charset="-127"/>
              <a:ea typeface="HY나무B" pitchFamily="18" charset="-127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412776"/>
            <a:ext cx="8136904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>
                <a:latin typeface="HY나무B" pitchFamily="18" charset="-127"/>
                <a:ea typeface="HY나무B" pitchFamily="18" charset="-127"/>
              </a:rPr>
              <a:t>인슐레이션</a:t>
            </a:r>
            <a:endParaRPr lang="ko-KR" altLang="en-US" dirty="0">
              <a:latin typeface="HY나무B" pitchFamily="18" charset="-127"/>
              <a:ea typeface="HY나무B" pitchFamily="18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491880" y="2852936"/>
            <a:ext cx="5328592" cy="2304256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현재 가장 널리 사용하는 단열재로서 단열 보온성이 우수하며 인화성이 적음</a:t>
            </a:r>
            <a:endParaRPr lang="en-US" altLang="ko-KR" dirty="0" smtClean="0">
              <a:latin typeface="HY나무B" pitchFamily="18" charset="-127"/>
              <a:ea typeface="HY나무B" pitchFamily="18" charset="-127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916832"/>
            <a:ext cx="2895600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>
                <a:latin typeface="HY나무B" pitchFamily="18" charset="-127"/>
                <a:ea typeface="HY나무B" pitchFamily="18" charset="-127"/>
              </a:rPr>
              <a:t>OSB </a:t>
            </a: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합판</a:t>
            </a:r>
            <a:endParaRPr lang="ko-KR" altLang="en-US" dirty="0">
              <a:latin typeface="HY나무B" pitchFamily="18" charset="-127"/>
              <a:ea typeface="HY나무B" pitchFamily="18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427984" y="1600200"/>
            <a:ext cx="4258816" cy="4525963"/>
          </a:xfrm>
        </p:spPr>
        <p:txBody>
          <a:bodyPr>
            <a:normAutofit lnSpcReduction="10000"/>
          </a:bodyPr>
          <a:lstStyle/>
          <a:p>
            <a:pPr>
              <a:buFontTx/>
              <a:buChar char="-"/>
            </a:pPr>
            <a:r>
              <a:rPr lang="ko-KR" altLang="en-US" sz="2800" dirty="0" smtClean="0">
                <a:latin typeface="HY나무B" pitchFamily="18" charset="-127"/>
                <a:ea typeface="HY나무B" pitchFamily="18" charset="-127"/>
              </a:rPr>
              <a:t>나무입자를 방수성 수지와 압착하여 단단하고 강도가 우수하며 안전성을 극대화 시키고 수축과 팽창을 최소화 한 제품</a:t>
            </a:r>
            <a:endParaRPr lang="en-US" altLang="ko-KR" sz="2800" dirty="0" smtClean="0">
              <a:latin typeface="HY나무B" pitchFamily="18" charset="-127"/>
              <a:ea typeface="HY나무B" pitchFamily="18" charset="-127"/>
            </a:endParaRPr>
          </a:p>
          <a:p>
            <a:pPr>
              <a:buNone/>
            </a:pPr>
            <a:endParaRPr lang="en-US" altLang="ko-KR" sz="2800" dirty="0" smtClean="0">
              <a:latin typeface="HY나무B" pitchFamily="18" charset="-127"/>
              <a:ea typeface="HY나무B" pitchFamily="18" charset="-127"/>
            </a:endParaRPr>
          </a:p>
          <a:p>
            <a:pPr>
              <a:buNone/>
            </a:pPr>
            <a:r>
              <a:rPr lang="en-US" altLang="ko-KR" sz="2800" dirty="0" smtClean="0">
                <a:latin typeface="HY나무B" pitchFamily="18" charset="-127"/>
                <a:ea typeface="HY나무B" pitchFamily="18" charset="-127"/>
              </a:rPr>
              <a:t>- </a:t>
            </a:r>
            <a:r>
              <a:rPr lang="ko-KR" altLang="en-US" sz="2800" dirty="0" smtClean="0">
                <a:latin typeface="HY나무B" pitchFamily="18" charset="-127"/>
                <a:ea typeface="HY나무B" pitchFamily="18" charset="-127"/>
              </a:rPr>
              <a:t>소경재</a:t>
            </a:r>
            <a:r>
              <a:rPr lang="en-US" altLang="ko-KR" sz="2800" dirty="0" smtClean="0">
                <a:latin typeface="HY나무B" pitchFamily="18" charset="-127"/>
                <a:ea typeface="HY나무B" pitchFamily="18" charset="-127"/>
              </a:rPr>
              <a:t>, </a:t>
            </a:r>
            <a:r>
              <a:rPr lang="ko-KR" altLang="en-US" sz="2800" dirty="0" smtClean="0">
                <a:latin typeface="HY나무B" pitchFamily="18" charset="-127"/>
                <a:ea typeface="HY나무B" pitchFamily="18" charset="-127"/>
              </a:rPr>
              <a:t>속성수</a:t>
            </a:r>
            <a:r>
              <a:rPr lang="en-US" altLang="ko-KR" sz="2800" dirty="0" smtClean="0">
                <a:latin typeface="HY나무B" pitchFamily="18" charset="-127"/>
                <a:ea typeface="HY나무B" pitchFamily="18" charset="-127"/>
              </a:rPr>
              <a:t>, </a:t>
            </a:r>
            <a:r>
              <a:rPr lang="ko-KR" altLang="en-US" sz="2800" dirty="0" smtClean="0">
                <a:latin typeface="HY나무B" pitchFamily="18" charset="-127"/>
                <a:ea typeface="HY나무B" pitchFamily="18" charset="-127"/>
              </a:rPr>
              <a:t>소나무</a:t>
            </a:r>
            <a:r>
              <a:rPr lang="en-US" altLang="ko-KR" sz="2800" dirty="0" smtClean="0">
                <a:latin typeface="HY나무B" pitchFamily="18" charset="-127"/>
                <a:ea typeface="HY나무B" pitchFamily="18" charset="-127"/>
              </a:rPr>
              <a:t>, </a:t>
            </a:r>
            <a:r>
              <a:rPr lang="ko-KR" altLang="en-US" sz="2800" dirty="0" err="1" smtClean="0">
                <a:latin typeface="HY나무B" pitchFamily="18" charset="-127"/>
                <a:ea typeface="HY나무B" pitchFamily="18" charset="-127"/>
              </a:rPr>
              <a:t>아스텐과</a:t>
            </a:r>
            <a:r>
              <a:rPr lang="ko-KR" altLang="en-US" sz="2800" dirty="0" smtClean="0">
                <a:latin typeface="HY나무B" pitchFamily="18" charset="-127"/>
                <a:ea typeface="HY나무B" pitchFamily="18" charset="-127"/>
              </a:rPr>
              <a:t> 같은 수종의 원목에서 생산</a:t>
            </a:r>
            <a:endParaRPr lang="ko-KR" altLang="en-US" sz="2800" dirty="0">
              <a:latin typeface="HY나무B" pitchFamily="18" charset="-127"/>
              <a:ea typeface="HY나무B" pitchFamily="18" charset="-127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44824"/>
            <a:ext cx="3995936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ko-KR" altLang="en-US" dirty="0" err="1" smtClean="0">
                <a:latin typeface="HY나무B" pitchFamily="18" charset="-127"/>
                <a:ea typeface="HY나무B" pitchFamily="18" charset="-127"/>
              </a:rPr>
              <a:t>목재사이딩</a:t>
            </a:r>
            <a:endParaRPr lang="ko-KR" altLang="en-US" dirty="0">
              <a:latin typeface="HY나무B" pitchFamily="18" charset="-127"/>
              <a:ea typeface="HY나무B" pitchFamily="18" charset="-127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268760"/>
            <a:ext cx="8568951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ko-KR" altLang="en-US" dirty="0" err="1" smtClean="0">
                <a:latin typeface="HY나무B" pitchFamily="18" charset="-127"/>
                <a:ea typeface="HY나무B" pitchFamily="18" charset="-127"/>
              </a:rPr>
              <a:t>루바</a:t>
            </a:r>
            <a:endParaRPr lang="ko-KR" altLang="en-US" dirty="0">
              <a:latin typeface="HY나무B" pitchFamily="18" charset="-127"/>
              <a:ea typeface="HY나무B" pitchFamily="18" charset="-127"/>
            </a:endParaRPr>
          </a:p>
        </p:txBody>
      </p:sp>
      <p:sp>
        <p:nvSpPr>
          <p:cNvPr id="5" name="텍스트 개체 틀 4"/>
          <p:cNvSpPr>
            <a:spLocks noGrp="1"/>
          </p:cNvSpPr>
          <p:nvPr>
            <p:ph type="body" idx="1"/>
          </p:nvPr>
        </p:nvSpPr>
        <p:spPr>
          <a:xfrm>
            <a:off x="395536" y="3501008"/>
            <a:ext cx="4040188" cy="639762"/>
          </a:xfrm>
        </p:spPr>
        <p:txBody>
          <a:bodyPr/>
          <a:lstStyle/>
          <a:p>
            <a:pPr algn="ctr"/>
            <a:r>
              <a:rPr lang="ko-KR" altLang="en-US" dirty="0" err="1" smtClean="0">
                <a:latin typeface="HY나무B" pitchFamily="18" charset="-127"/>
                <a:ea typeface="HY나무B" pitchFamily="18" charset="-127"/>
              </a:rPr>
              <a:t>레드파인</a:t>
            </a:r>
            <a:endParaRPr lang="ko-KR" altLang="en-US" dirty="0">
              <a:latin typeface="HY나무B" pitchFamily="18" charset="-127"/>
              <a:ea typeface="HY나무B" pitchFamily="18" charset="-127"/>
            </a:endParaRPr>
          </a:p>
        </p:txBody>
      </p:sp>
      <p:sp>
        <p:nvSpPr>
          <p:cNvPr id="6" name="내용 개체 틀 5"/>
          <p:cNvSpPr>
            <a:spLocks noGrp="1"/>
          </p:cNvSpPr>
          <p:nvPr>
            <p:ph sz="half" idx="2"/>
          </p:nvPr>
        </p:nvSpPr>
        <p:spPr>
          <a:xfrm>
            <a:off x="395536" y="4437112"/>
            <a:ext cx="4040188" cy="273630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ko-KR" altLang="en-US" sz="2500" dirty="0" smtClean="0">
                <a:latin typeface="HY나무B" pitchFamily="18" charset="-127"/>
                <a:ea typeface="HY나무B" pitchFamily="18" charset="-127"/>
              </a:rPr>
              <a:t>밝은 목질과 붉은 색상의 </a:t>
            </a:r>
            <a:endParaRPr lang="en-US" altLang="ko-KR" sz="2500" dirty="0" smtClean="0">
              <a:latin typeface="HY나무B" pitchFamily="18" charset="-127"/>
              <a:ea typeface="HY나무B" pitchFamily="18" charset="-127"/>
            </a:endParaRPr>
          </a:p>
          <a:p>
            <a:pPr>
              <a:buNone/>
            </a:pPr>
            <a:r>
              <a:rPr lang="ko-KR" altLang="en-US" sz="2500" dirty="0" smtClean="0">
                <a:latin typeface="HY나무B" pitchFamily="18" charset="-127"/>
                <a:ea typeface="HY나무B" pitchFamily="18" charset="-127"/>
              </a:rPr>
              <a:t>나이테가 선명하며 화이트 </a:t>
            </a:r>
            <a:endParaRPr lang="en-US" altLang="ko-KR" sz="2500" dirty="0" smtClean="0">
              <a:latin typeface="HY나무B" pitchFamily="18" charset="-127"/>
              <a:ea typeface="HY나무B" pitchFamily="18" charset="-127"/>
            </a:endParaRPr>
          </a:p>
          <a:p>
            <a:pPr>
              <a:buNone/>
            </a:pPr>
            <a:r>
              <a:rPr lang="ko-KR" altLang="en-US" sz="2500" dirty="0" smtClean="0">
                <a:latin typeface="HY나무B" pitchFamily="18" charset="-127"/>
                <a:ea typeface="HY나무B" pitchFamily="18" charset="-127"/>
              </a:rPr>
              <a:t>우드에 비해 옹이가 대체로 </a:t>
            </a:r>
            <a:endParaRPr lang="en-US" altLang="ko-KR" sz="2500" dirty="0" smtClean="0">
              <a:latin typeface="HY나무B" pitchFamily="18" charset="-127"/>
              <a:ea typeface="HY나무B" pitchFamily="18" charset="-127"/>
            </a:endParaRPr>
          </a:p>
          <a:p>
            <a:pPr>
              <a:buNone/>
            </a:pPr>
            <a:r>
              <a:rPr lang="ko-KR" altLang="en-US" sz="2500" dirty="0" smtClean="0">
                <a:latin typeface="HY나무B" pitchFamily="18" charset="-127"/>
                <a:ea typeface="HY나무B" pitchFamily="18" charset="-127"/>
              </a:rPr>
              <a:t>크며 가장 널리 사용</a:t>
            </a:r>
            <a:r>
              <a:rPr lang="en-US" altLang="ko-KR" dirty="0" smtClean="0">
                <a:latin typeface="HY나무B" pitchFamily="18" charset="-127"/>
                <a:ea typeface="HY나무B" pitchFamily="18" charset="-127"/>
              </a:rPr>
              <a:t/>
            </a:r>
            <a:br>
              <a:rPr lang="en-US" altLang="ko-KR" dirty="0" smtClean="0">
                <a:latin typeface="HY나무B" pitchFamily="18" charset="-127"/>
                <a:ea typeface="HY나무B" pitchFamily="18" charset="-127"/>
              </a:rPr>
            </a:br>
            <a:endParaRPr lang="ko-KR" altLang="en-US" dirty="0">
              <a:latin typeface="HY나무B" pitchFamily="18" charset="-127"/>
              <a:ea typeface="HY나무B" pitchFamily="18" charset="-127"/>
            </a:endParaRPr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3"/>
          </p:nvPr>
        </p:nvSpPr>
        <p:spPr>
          <a:xfrm>
            <a:off x="4644008" y="3501008"/>
            <a:ext cx="4041775" cy="639762"/>
          </a:xfrm>
        </p:spPr>
        <p:txBody>
          <a:bodyPr/>
          <a:lstStyle/>
          <a:p>
            <a:pPr algn="ctr"/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화이트 우드</a:t>
            </a:r>
            <a:endParaRPr lang="ko-KR" altLang="en-US" dirty="0">
              <a:latin typeface="HY나무B" pitchFamily="18" charset="-127"/>
              <a:ea typeface="HY나무B" pitchFamily="18" charset="-127"/>
            </a:endParaRPr>
          </a:p>
        </p:txBody>
      </p:sp>
      <p:sp>
        <p:nvSpPr>
          <p:cNvPr id="8" name="내용 개체 틀 7"/>
          <p:cNvSpPr>
            <a:spLocks noGrp="1"/>
          </p:cNvSpPr>
          <p:nvPr>
            <p:ph sz="quarter" idx="4"/>
          </p:nvPr>
        </p:nvSpPr>
        <p:spPr>
          <a:xfrm>
            <a:off x="4788024" y="4509120"/>
            <a:ext cx="4041775" cy="2564904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ko-KR" altLang="en-US" sz="3600" dirty="0" smtClean="0">
                <a:latin typeface="HY나무B" pitchFamily="18" charset="-127"/>
                <a:ea typeface="HY나무B" pitchFamily="18" charset="-127"/>
              </a:rPr>
              <a:t>목질과 나이테가 밝은 색상이</a:t>
            </a:r>
            <a:endParaRPr lang="en-US" altLang="ko-KR" sz="3600" dirty="0" smtClean="0">
              <a:latin typeface="HY나무B" pitchFamily="18" charset="-127"/>
              <a:ea typeface="HY나무B" pitchFamily="18" charset="-127"/>
            </a:endParaRPr>
          </a:p>
          <a:p>
            <a:pPr>
              <a:buNone/>
            </a:pPr>
            <a:r>
              <a:rPr lang="ko-KR" altLang="en-US" sz="3600" dirty="0" err="1" smtClean="0">
                <a:latin typeface="HY나무B" pitchFamily="18" charset="-127"/>
                <a:ea typeface="HY나무B" pitchFamily="18" charset="-127"/>
              </a:rPr>
              <a:t>며</a:t>
            </a:r>
            <a:r>
              <a:rPr lang="ko-KR" altLang="en-US" sz="3600" dirty="0" smtClean="0">
                <a:latin typeface="HY나무B" pitchFamily="18" charset="-127"/>
                <a:ea typeface="HY나무B" pitchFamily="18" charset="-127"/>
              </a:rPr>
              <a:t> 옹이의 크기가 매우 </a:t>
            </a:r>
            <a:r>
              <a:rPr lang="ko-KR" altLang="en-US" sz="3600" dirty="0" err="1" smtClean="0">
                <a:latin typeface="HY나무B" pitchFamily="18" charset="-127"/>
                <a:ea typeface="HY나무B" pitchFamily="18" charset="-127"/>
              </a:rPr>
              <a:t>작으</a:t>
            </a:r>
            <a:endParaRPr lang="en-US" altLang="ko-KR" sz="3600" dirty="0" smtClean="0">
              <a:latin typeface="HY나무B" pitchFamily="18" charset="-127"/>
              <a:ea typeface="HY나무B" pitchFamily="18" charset="-127"/>
            </a:endParaRPr>
          </a:p>
          <a:p>
            <a:pPr>
              <a:buNone/>
            </a:pPr>
            <a:r>
              <a:rPr lang="ko-KR" altLang="en-US" sz="3600" dirty="0" err="1" smtClean="0">
                <a:latin typeface="HY나무B" pitchFamily="18" charset="-127"/>
                <a:ea typeface="HY나무B" pitchFamily="18" charset="-127"/>
              </a:rPr>
              <a:t>며</a:t>
            </a:r>
            <a:r>
              <a:rPr lang="ko-KR" altLang="en-US" sz="3600" dirty="0" smtClean="0">
                <a:latin typeface="HY나무B" pitchFamily="18" charset="-127"/>
                <a:ea typeface="HY나무B" pitchFamily="18" charset="-127"/>
              </a:rPr>
              <a:t> 폭이 좁은 관계로 작은 공</a:t>
            </a:r>
            <a:endParaRPr lang="en-US" altLang="ko-KR" sz="3600" dirty="0" smtClean="0">
              <a:latin typeface="HY나무B" pitchFamily="18" charset="-127"/>
              <a:ea typeface="HY나무B" pitchFamily="18" charset="-127"/>
            </a:endParaRPr>
          </a:p>
          <a:p>
            <a:pPr>
              <a:buNone/>
            </a:pPr>
            <a:r>
              <a:rPr lang="ko-KR" altLang="en-US" sz="3600" dirty="0" smtClean="0">
                <a:latin typeface="HY나무B" pitchFamily="18" charset="-127"/>
                <a:ea typeface="HY나무B" pitchFamily="18" charset="-127"/>
              </a:rPr>
              <a:t>간에 시공했을 때 좋은 효과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endParaRPr lang="en-US" altLang="ko-KR" dirty="0" smtClean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052736"/>
            <a:ext cx="8604448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>
                <a:latin typeface="HY나무B" pitchFamily="18" charset="-127"/>
                <a:ea typeface="HY나무B" pitchFamily="18" charset="-127"/>
              </a:rPr>
              <a:t>몰딩</a:t>
            </a:r>
            <a:endParaRPr lang="ko-KR" altLang="en-US" dirty="0">
              <a:latin typeface="HY나무B" pitchFamily="18" charset="-127"/>
              <a:ea typeface="HY나무B" pitchFamily="18" charset="-127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916832"/>
            <a:ext cx="8280920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827584" y="4149080"/>
            <a:ext cx="7272808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300" dirty="0" smtClean="0">
                <a:latin typeface="HY나무B" pitchFamily="18" charset="-127"/>
                <a:ea typeface="HY나무B" pitchFamily="18" charset="-127"/>
              </a:rPr>
              <a:t>장식용 등으로 사용하기 위해 단면이 곡면 또는 사출형태로 길이 방향으로 가공된 목재</a:t>
            </a:r>
            <a:endParaRPr lang="en-US" altLang="ko-KR" sz="3300" dirty="0" smtClean="0">
              <a:latin typeface="HY나무B" pitchFamily="18" charset="-127"/>
              <a:ea typeface="HY나무B" pitchFamily="18" charset="-127"/>
            </a:endParaRPr>
          </a:p>
          <a:p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온돌마루</a:t>
            </a:r>
            <a:endParaRPr lang="ko-KR" altLang="en-US" dirty="0">
              <a:latin typeface="HY나무B" pitchFamily="18" charset="-127"/>
              <a:ea typeface="HY나무B" pitchFamily="18" charset="-127"/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2276872"/>
            <a:ext cx="6840760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259632" y="4005064"/>
            <a:ext cx="6552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표 10"/>
          <p:cNvGraphicFramePr>
            <a:graphicFrameLocks noGrp="1"/>
          </p:cNvGraphicFramePr>
          <p:nvPr/>
        </p:nvGraphicFramePr>
        <p:xfrm>
          <a:off x="428596" y="1214422"/>
          <a:ext cx="8572560" cy="46791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57520"/>
                <a:gridCol w="2857520"/>
                <a:gridCol w="2857520"/>
              </a:tblGrid>
              <a:tr h="100013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dirty="0" smtClean="0">
                          <a:latin typeface="HY나무B" pitchFamily="18" charset="-127"/>
                          <a:ea typeface="HY나무B" pitchFamily="18" charset="-127"/>
                        </a:rPr>
                        <a:t>White oak</a:t>
                      </a:r>
                    </a:p>
                    <a:p>
                      <a:pPr algn="ctr" latinLnBrk="1"/>
                      <a:r>
                        <a:rPr lang="en-US" altLang="ko-KR" sz="2800" dirty="0" smtClean="0">
                          <a:latin typeface="HY나무B" pitchFamily="18" charset="-127"/>
                          <a:ea typeface="HY나무B" pitchFamily="18" charset="-127"/>
                        </a:rPr>
                        <a:t>(</a:t>
                      </a:r>
                      <a:r>
                        <a:rPr lang="ko-KR" altLang="en-US" sz="2800" dirty="0" smtClean="0">
                          <a:latin typeface="HY나무B" pitchFamily="18" charset="-127"/>
                          <a:ea typeface="HY나무B" pitchFamily="18" charset="-127"/>
                        </a:rPr>
                        <a:t>참나무</a:t>
                      </a:r>
                      <a:r>
                        <a:rPr lang="en-US" altLang="ko-KR" sz="2800" dirty="0" smtClean="0">
                          <a:latin typeface="HY나무B" pitchFamily="18" charset="-127"/>
                          <a:ea typeface="HY나무B" pitchFamily="18" charset="-127"/>
                        </a:rPr>
                        <a:t>)</a:t>
                      </a:r>
                      <a:endParaRPr lang="ko-KR" altLang="en-US" sz="2800" dirty="0"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800" dirty="0" smtClean="0">
                          <a:latin typeface="HY나무B" pitchFamily="18" charset="-127"/>
                          <a:ea typeface="HY나무B" pitchFamily="18" charset="-127"/>
                        </a:rPr>
                        <a:t>Wash oak</a:t>
                      </a:r>
                    </a:p>
                    <a:p>
                      <a:pPr algn="ctr" latinLnBrk="1"/>
                      <a:endParaRPr lang="ko-KR" altLang="en-US" sz="2800" dirty="0"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dirty="0" smtClean="0">
                          <a:latin typeface="HY나무B" pitchFamily="18" charset="-127"/>
                          <a:ea typeface="HY나무B" pitchFamily="18" charset="-127"/>
                        </a:rPr>
                        <a:t>Cherry</a:t>
                      </a:r>
                    </a:p>
                    <a:p>
                      <a:pPr algn="ctr" latinLnBrk="1"/>
                      <a:r>
                        <a:rPr lang="en-US" altLang="ko-KR" sz="2800" dirty="0" smtClean="0">
                          <a:latin typeface="HY나무B" pitchFamily="18" charset="-127"/>
                          <a:ea typeface="HY나무B" pitchFamily="18" charset="-127"/>
                        </a:rPr>
                        <a:t>(</a:t>
                      </a:r>
                      <a:r>
                        <a:rPr lang="ko-KR" altLang="en-US" sz="2800" dirty="0" smtClean="0">
                          <a:latin typeface="HY나무B" pitchFamily="18" charset="-127"/>
                          <a:ea typeface="HY나무B" pitchFamily="18" charset="-127"/>
                        </a:rPr>
                        <a:t>벚나무</a:t>
                      </a:r>
                      <a:r>
                        <a:rPr lang="en-US" altLang="ko-KR" sz="2800" dirty="0" smtClean="0">
                          <a:latin typeface="HY나무B" pitchFamily="18" charset="-127"/>
                          <a:ea typeface="HY나무B" pitchFamily="18" charset="-127"/>
                        </a:rPr>
                        <a:t>)</a:t>
                      </a:r>
                      <a:endParaRPr lang="ko-KR" altLang="en-US" sz="2800" dirty="0" smtClean="0">
                        <a:latin typeface="HY나무B" pitchFamily="18" charset="-127"/>
                        <a:ea typeface="HY나무B" pitchFamily="18" charset="-127"/>
                      </a:endParaRPr>
                    </a:p>
                    <a:p>
                      <a:pPr algn="l" latinLnBrk="1"/>
                      <a:endParaRPr lang="ko-KR" altLang="en-US" sz="2800" dirty="0"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/>
                </a:tc>
              </a:tr>
              <a:tr h="954657">
                <a:tc>
                  <a:txBody>
                    <a:bodyPr/>
                    <a:lstStyle/>
                    <a:p>
                      <a:pPr algn="ctr" latinLnBrk="1"/>
                      <a:endParaRPr lang="en-US" altLang="ko-KR" sz="2800" b="0" dirty="0" smtClean="0"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dirty="0"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/>
                </a:tc>
              </a:tr>
              <a:tr h="124564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dirty="0" smtClean="0">
                          <a:latin typeface="HY나무B" pitchFamily="18" charset="-127"/>
                          <a:ea typeface="HY나무B" pitchFamily="18" charset="-127"/>
                        </a:rPr>
                        <a:t>Maple</a:t>
                      </a:r>
                    </a:p>
                    <a:p>
                      <a:pPr algn="ctr" latinLnBrk="1"/>
                      <a:r>
                        <a:rPr lang="en-US" altLang="ko-KR" sz="2800" dirty="0" smtClean="0">
                          <a:latin typeface="HY나무B" pitchFamily="18" charset="-127"/>
                          <a:ea typeface="HY나무B" pitchFamily="18" charset="-127"/>
                        </a:rPr>
                        <a:t>(</a:t>
                      </a:r>
                      <a:r>
                        <a:rPr lang="ko-KR" altLang="en-US" sz="2800" dirty="0" smtClean="0">
                          <a:latin typeface="HY나무B" pitchFamily="18" charset="-127"/>
                          <a:ea typeface="HY나무B" pitchFamily="18" charset="-127"/>
                        </a:rPr>
                        <a:t>단풍나무</a:t>
                      </a:r>
                      <a:r>
                        <a:rPr lang="en-US" altLang="ko-KR" sz="2800" dirty="0" smtClean="0">
                          <a:latin typeface="HY나무B" pitchFamily="18" charset="-127"/>
                          <a:ea typeface="HY나무B" pitchFamily="18" charset="-127"/>
                        </a:rPr>
                        <a:t>)</a:t>
                      </a:r>
                      <a:endParaRPr lang="ko-KR" altLang="en-US" sz="2800" dirty="0" smtClean="0">
                        <a:latin typeface="HY나무B" pitchFamily="18" charset="-127"/>
                        <a:ea typeface="HY나무B" pitchFamily="18" charset="-127"/>
                      </a:endParaRPr>
                    </a:p>
                    <a:p>
                      <a:pPr algn="ctr" latinLnBrk="1"/>
                      <a:endParaRPr lang="ko-KR" altLang="en-US" sz="2800" dirty="0"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dirty="0" smtClean="0">
                          <a:latin typeface="HY나무B" pitchFamily="18" charset="-127"/>
                          <a:ea typeface="HY나무B" pitchFamily="18" charset="-127"/>
                        </a:rPr>
                        <a:t>Birch</a:t>
                      </a:r>
                    </a:p>
                    <a:p>
                      <a:pPr algn="ctr" latinLnBrk="1"/>
                      <a:r>
                        <a:rPr lang="en-US" altLang="ko-KR" sz="2800" dirty="0" smtClean="0">
                          <a:latin typeface="HY나무B" pitchFamily="18" charset="-127"/>
                          <a:ea typeface="HY나무B" pitchFamily="18" charset="-127"/>
                        </a:rPr>
                        <a:t>(</a:t>
                      </a:r>
                      <a:r>
                        <a:rPr lang="ko-KR" altLang="en-US" sz="2800" dirty="0" smtClean="0">
                          <a:latin typeface="HY나무B" pitchFamily="18" charset="-127"/>
                          <a:ea typeface="HY나무B" pitchFamily="18" charset="-127"/>
                        </a:rPr>
                        <a:t>자작나무</a:t>
                      </a:r>
                      <a:r>
                        <a:rPr lang="en-US" altLang="ko-KR" sz="2800" dirty="0" smtClean="0">
                          <a:latin typeface="HY나무B" pitchFamily="18" charset="-127"/>
                          <a:ea typeface="HY나무B" pitchFamily="18" charset="-127"/>
                        </a:rPr>
                        <a:t>)</a:t>
                      </a:r>
                      <a:endParaRPr lang="ko-KR" altLang="en-US" sz="2800" dirty="0" smtClean="0">
                        <a:latin typeface="HY나무B" pitchFamily="18" charset="-127"/>
                        <a:ea typeface="HY나무B" pitchFamily="18" charset="-127"/>
                      </a:endParaRPr>
                    </a:p>
                    <a:p>
                      <a:pPr algn="ctr" latinLnBrk="1"/>
                      <a:endParaRPr lang="ko-KR" altLang="en-US" sz="2800" dirty="0"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800" dirty="0" smtClean="0">
                          <a:latin typeface="HY나무B" pitchFamily="18" charset="-127"/>
                          <a:ea typeface="HY나무B" pitchFamily="18" charset="-127"/>
                        </a:rPr>
                        <a:t>        </a:t>
                      </a:r>
                      <a:r>
                        <a:rPr lang="en-US" altLang="ko-KR" sz="2800" dirty="0" err="1" smtClean="0">
                          <a:latin typeface="HY나무B" pitchFamily="18" charset="-127"/>
                          <a:ea typeface="HY나무B" pitchFamily="18" charset="-127"/>
                        </a:rPr>
                        <a:t>Taek</a:t>
                      </a:r>
                      <a:endParaRPr lang="ko-KR" altLang="en-US" sz="2800" dirty="0" smtClean="0">
                        <a:latin typeface="HY나무B" pitchFamily="18" charset="-127"/>
                        <a:ea typeface="HY나무B" pitchFamily="18" charset="-127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800" dirty="0" smtClean="0">
                          <a:latin typeface="HY나무B" pitchFamily="18" charset="-127"/>
                          <a:ea typeface="HY나무B" pitchFamily="18" charset="-127"/>
                        </a:rPr>
                        <a:t>    </a:t>
                      </a:r>
                      <a:endParaRPr lang="ko-KR" altLang="en-US" sz="2800" dirty="0" smtClean="0">
                        <a:latin typeface="HY나무B" pitchFamily="18" charset="-127"/>
                        <a:ea typeface="HY나무B" pitchFamily="18" charset="-127"/>
                      </a:endParaRPr>
                    </a:p>
                    <a:p>
                      <a:pPr algn="l" latinLnBrk="1"/>
                      <a:endParaRPr lang="ko-KR" altLang="en-US" sz="2800" dirty="0"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/>
                </a:tc>
              </a:tr>
              <a:tr h="981267">
                <a:tc>
                  <a:txBody>
                    <a:bodyPr/>
                    <a:lstStyle/>
                    <a:p>
                      <a:pPr algn="ctr" latinLnBrk="1"/>
                      <a:endParaRPr lang="ko-KR" altLang="en-US" sz="2800" dirty="0"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dirty="0"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온돌마루</a:t>
            </a:r>
            <a:endParaRPr lang="ko-KR" altLang="en-US" dirty="0">
              <a:latin typeface="HY나무B" pitchFamily="18" charset="-127"/>
              <a:ea typeface="HY나무B" pitchFamily="18" charset="-127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2786058"/>
            <a:ext cx="2253233" cy="637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26" y="2786058"/>
            <a:ext cx="2314575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5072074"/>
            <a:ext cx="2305050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868" y="5000636"/>
            <a:ext cx="236220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388" y="5072074"/>
            <a:ext cx="2371725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57224" y="2786058"/>
            <a:ext cx="195579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욕실자재</a:t>
            </a:r>
            <a:endParaRPr lang="ko-KR" altLang="en-US" dirty="0">
              <a:latin typeface="HY나무B" pitchFamily="18" charset="-127"/>
              <a:ea typeface="HY나무B" pitchFamily="18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0" y="1772816"/>
            <a:ext cx="9144000" cy="43708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ko-KR" altLang="en-US" sz="2800" dirty="0" err="1" smtClean="0">
                <a:latin typeface="HY나무B" pitchFamily="18" charset="-127"/>
                <a:ea typeface="HY나무B" pitchFamily="18" charset="-127"/>
              </a:rPr>
              <a:t>렉스판</a:t>
            </a:r>
            <a:r>
              <a:rPr lang="ko-KR" altLang="en-US" sz="2800" dirty="0" smtClean="0">
                <a:latin typeface="HY나무B" pitchFamily="18" charset="-127"/>
                <a:ea typeface="HY나무B" pitchFamily="18" charset="-127"/>
              </a:rPr>
              <a:t> </a:t>
            </a:r>
            <a:r>
              <a:rPr lang="en-US" altLang="ko-KR" sz="2800" dirty="0" smtClean="0">
                <a:latin typeface="HY나무B" pitchFamily="18" charset="-127"/>
                <a:ea typeface="HY나무B" pitchFamily="18" charset="-127"/>
              </a:rPr>
              <a:t>:</a:t>
            </a:r>
            <a:r>
              <a:rPr lang="ko-KR" altLang="en-US" sz="2800" dirty="0" smtClean="0">
                <a:latin typeface="HY나무B" pitchFamily="18" charset="-127"/>
                <a:ea typeface="HY나무B" pitchFamily="18" charset="-127"/>
              </a:rPr>
              <a:t> 욕실</a:t>
            </a:r>
            <a:r>
              <a:rPr lang="en-US" altLang="ko-KR" sz="2800" dirty="0" smtClean="0">
                <a:latin typeface="HY나무B" pitchFamily="18" charset="-127"/>
                <a:ea typeface="HY나무B" pitchFamily="18" charset="-127"/>
              </a:rPr>
              <a:t>, </a:t>
            </a:r>
            <a:r>
              <a:rPr lang="ko-KR" altLang="en-US" sz="2800" dirty="0" smtClean="0">
                <a:latin typeface="HY나무B" pitchFamily="18" charset="-127"/>
                <a:ea typeface="HY나무B" pitchFamily="18" charset="-127"/>
              </a:rPr>
              <a:t>수영장</a:t>
            </a:r>
            <a:r>
              <a:rPr lang="en-US" altLang="ko-KR" sz="2800" dirty="0" smtClean="0">
                <a:latin typeface="HY나무B" pitchFamily="18" charset="-127"/>
                <a:ea typeface="HY나무B" pitchFamily="18" charset="-127"/>
              </a:rPr>
              <a:t>, </a:t>
            </a:r>
            <a:r>
              <a:rPr lang="ko-KR" altLang="en-US" sz="2800" dirty="0" smtClean="0">
                <a:latin typeface="HY나무B" pitchFamily="18" charset="-127"/>
                <a:ea typeface="HY나무B" pitchFamily="18" charset="-127"/>
              </a:rPr>
              <a:t>대중목욕탕</a:t>
            </a:r>
            <a:r>
              <a:rPr lang="en-US" altLang="ko-KR" sz="2800" dirty="0" smtClean="0">
                <a:latin typeface="HY나무B" pitchFamily="18" charset="-127"/>
                <a:ea typeface="HY나무B" pitchFamily="18" charset="-127"/>
              </a:rPr>
              <a:t>, </a:t>
            </a:r>
            <a:r>
              <a:rPr lang="ko-KR" altLang="en-US" sz="2800" dirty="0" err="1" smtClean="0">
                <a:latin typeface="HY나무B" pitchFamily="18" charset="-127"/>
                <a:ea typeface="HY나무B" pitchFamily="18" charset="-127"/>
              </a:rPr>
              <a:t>주방등의</a:t>
            </a:r>
            <a:r>
              <a:rPr lang="ko-KR" altLang="en-US" sz="2800" dirty="0" smtClean="0">
                <a:latin typeface="HY나무B" pitchFamily="18" charset="-127"/>
                <a:ea typeface="HY나무B" pitchFamily="18" charset="-127"/>
              </a:rPr>
              <a:t> 벽면에 주</a:t>
            </a:r>
            <a:endParaRPr lang="en-US" altLang="ko-KR" sz="2800" dirty="0" smtClean="0">
              <a:latin typeface="HY나무B" pitchFamily="18" charset="-127"/>
              <a:ea typeface="HY나무B" pitchFamily="18" charset="-127"/>
            </a:endParaRPr>
          </a:p>
          <a:p>
            <a:pPr>
              <a:buNone/>
            </a:pPr>
            <a:r>
              <a:rPr lang="ko-KR" altLang="en-US" sz="2800" dirty="0" smtClean="0">
                <a:latin typeface="HY나무B" pitchFamily="18" charset="-127"/>
                <a:ea typeface="HY나무B" pitchFamily="18" charset="-127"/>
              </a:rPr>
              <a:t>            </a:t>
            </a:r>
            <a:r>
              <a:rPr lang="ko-KR" altLang="en-US" sz="2800" dirty="0" err="1" smtClean="0">
                <a:latin typeface="HY나무B" pitchFamily="18" charset="-127"/>
                <a:ea typeface="HY나무B" pitchFamily="18" charset="-127"/>
              </a:rPr>
              <a:t>로</a:t>
            </a:r>
            <a:r>
              <a:rPr lang="ko-KR" altLang="en-US" sz="2800" dirty="0" smtClean="0">
                <a:latin typeface="HY나무B" pitchFamily="18" charset="-127"/>
                <a:ea typeface="HY나무B" pitchFamily="18" charset="-127"/>
              </a:rPr>
              <a:t> 사용</a:t>
            </a:r>
            <a:r>
              <a:rPr lang="en-US" altLang="ko-KR" sz="2800" dirty="0" smtClean="0">
                <a:latin typeface="HY나무B" pitchFamily="18" charset="-127"/>
                <a:ea typeface="HY나무B" pitchFamily="18" charset="-127"/>
              </a:rPr>
              <a:t>, P.V.C </a:t>
            </a:r>
            <a:r>
              <a:rPr lang="ko-KR" altLang="en-US" sz="2800" dirty="0" smtClean="0">
                <a:latin typeface="HY나무B" pitchFamily="18" charset="-127"/>
                <a:ea typeface="HY나무B" pitchFamily="18" charset="-127"/>
              </a:rPr>
              <a:t>재질이기에 썩거나 변형이 되지 </a:t>
            </a:r>
            <a:endParaRPr lang="en-US" altLang="ko-KR" sz="2800" dirty="0" smtClean="0">
              <a:latin typeface="HY나무B" pitchFamily="18" charset="-127"/>
              <a:ea typeface="HY나무B" pitchFamily="18" charset="-127"/>
            </a:endParaRPr>
          </a:p>
          <a:p>
            <a:pPr>
              <a:buNone/>
            </a:pPr>
            <a:r>
              <a:rPr lang="en-US" altLang="ko-KR" sz="2800" dirty="0" smtClean="0">
                <a:latin typeface="HY나무B" pitchFamily="18" charset="-127"/>
                <a:ea typeface="HY나무B" pitchFamily="18" charset="-127"/>
              </a:rPr>
              <a:t>            </a:t>
            </a:r>
            <a:r>
              <a:rPr lang="ko-KR" altLang="en-US" sz="2800" dirty="0" smtClean="0">
                <a:latin typeface="HY나무B" pitchFamily="18" charset="-127"/>
                <a:ea typeface="HY나무B" pitchFamily="18" charset="-127"/>
              </a:rPr>
              <a:t>않으며 저렴한 가격으로 오랫동안 사용</a:t>
            </a:r>
            <a:endParaRPr lang="en-US" altLang="ko-KR" sz="2800" dirty="0" smtClean="0">
              <a:latin typeface="HY나무B" pitchFamily="18" charset="-127"/>
              <a:ea typeface="HY나무B" pitchFamily="18" charset="-127"/>
            </a:endParaRPr>
          </a:p>
          <a:p>
            <a:pPr>
              <a:buNone/>
            </a:pPr>
            <a:endParaRPr lang="en-US" altLang="ko-KR" sz="2800" dirty="0" smtClean="0">
              <a:latin typeface="HY나무B" pitchFamily="18" charset="-127"/>
              <a:ea typeface="HY나무B" pitchFamily="18" charset="-127"/>
            </a:endParaRPr>
          </a:p>
          <a:p>
            <a:pPr>
              <a:buNone/>
            </a:pPr>
            <a:r>
              <a:rPr lang="ko-KR" altLang="en-US" sz="2800" dirty="0" err="1" smtClean="0">
                <a:latin typeface="HY나무B" pitchFamily="18" charset="-127"/>
                <a:ea typeface="HY나무B" pitchFamily="18" charset="-127"/>
              </a:rPr>
              <a:t>적삼목</a:t>
            </a:r>
            <a:r>
              <a:rPr lang="ko-KR" altLang="en-US" sz="2800" dirty="0" smtClean="0">
                <a:latin typeface="HY나무B" pitchFamily="18" charset="-127"/>
                <a:ea typeface="HY나무B" pitchFamily="18" charset="-127"/>
              </a:rPr>
              <a:t> </a:t>
            </a:r>
            <a:r>
              <a:rPr lang="en-US" altLang="ko-KR" sz="2800" dirty="0" smtClean="0">
                <a:latin typeface="HY나무B" pitchFamily="18" charset="-127"/>
                <a:ea typeface="HY나무B" pitchFamily="18" charset="-127"/>
              </a:rPr>
              <a:t>: </a:t>
            </a:r>
            <a:r>
              <a:rPr lang="ko-KR" altLang="en-US" sz="2800" dirty="0" smtClean="0">
                <a:latin typeface="HY나무B" pitchFamily="18" charset="-127"/>
                <a:ea typeface="HY나무B" pitchFamily="18" charset="-127"/>
              </a:rPr>
              <a:t>특유의 향과 수분에 강한 특성으로 널리 사용</a:t>
            </a:r>
            <a:r>
              <a:rPr lang="en-US" altLang="ko-KR" sz="2800" dirty="0" smtClean="0">
                <a:latin typeface="HY나무B" pitchFamily="18" charset="-127"/>
                <a:ea typeface="HY나무B" pitchFamily="18" charset="-127"/>
              </a:rPr>
              <a:t> </a:t>
            </a:r>
          </a:p>
          <a:p>
            <a:pPr>
              <a:buNone/>
            </a:pPr>
            <a:r>
              <a:rPr lang="ko-KR" altLang="en-US" sz="2800" dirty="0" smtClean="0">
                <a:latin typeface="HY나무B" pitchFamily="18" charset="-127"/>
                <a:ea typeface="HY나무B" pitchFamily="18" charset="-127"/>
              </a:rPr>
              <a:t>            밝은 색상과 자연스러운 옹이가 특징</a:t>
            </a:r>
            <a:endParaRPr lang="en-US" altLang="ko-KR" sz="2800" dirty="0" smtClean="0">
              <a:latin typeface="HY나무B" pitchFamily="18" charset="-127"/>
              <a:ea typeface="HY나무B" pitchFamily="18" charset="-127"/>
            </a:endParaRPr>
          </a:p>
          <a:p>
            <a:pPr>
              <a:buNone/>
            </a:pPr>
            <a:r>
              <a:rPr lang="en-US" altLang="ko-KR" sz="2800" dirty="0" smtClean="0"/>
              <a:t/>
            </a:r>
            <a:br>
              <a:rPr lang="en-US" altLang="ko-KR" sz="2800" dirty="0" smtClean="0"/>
            </a:br>
            <a:endParaRPr lang="en-US" altLang="ko-KR" sz="2800" dirty="0" smtClean="0"/>
          </a:p>
          <a:p>
            <a:pPr>
              <a:buNone/>
            </a:pPr>
            <a:endParaRPr lang="ko-KR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목조주택 이란</a:t>
            </a:r>
            <a:endParaRPr lang="ko-KR" altLang="en-US" dirty="0">
              <a:latin typeface="HY나무B" pitchFamily="18" charset="-127"/>
              <a:ea typeface="HY나무B" pitchFamily="18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   </a:t>
            </a:r>
            <a:endParaRPr lang="en-US" altLang="ko-KR" dirty="0" smtClean="0">
              <a:latin typeface="HY나무B" pitchFamily="18" charset="-127"/>
              <a:ea typeface="HY나무B" pitchFamily="18" charset="-127"/>
            </a:endParaRPr>
          </a:p>
          <a:p>
            <a:pPr>
              <a:buNone/>
            </a:pPr>
            <a:r>
              <a:rPr lang="en-US" altLang="ko-KR" dirty="0" smtClean="0">
                <a:latin typeface="HY나무B" pitchFamily="18" charset="-127"/>
                <a:ea typeface="HY나무B" pitchFamily="18" charset="-127"/>
              </a:rPr>
              <a:t> - </a:t>
            </a: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주택의 주요구조부가 목재로 이루어진 구조물로 건물에 작용하는 하중을 목재가 담당하는 주택</a:t>
            </a:r>
            <a:endParaRPr lang="en-US" altLang="ko-KR" dirty="0" smtClean="0">
              <a:latin typeface="HY나무B" pitchFamily="18" charset="-127"/>
              <a:ea typeface="HY나무B" pitchFamily="18" charset="-127"/>
            </a:endParaRPr>
          </a:p>
          <a:p>
            <a:pPr>
              <a:buNone/>
            </a:pPr>
            <a:endParaRPr lang="en-US" altLang="ko-KR" dirty="0" smtClean="0">
              <a:latin typeface="HY나무B" pitchFamily="18" charset="-127"/>
              <a:ea typeface="HY나무B" pitchFamily="18" charset="-127"/>
            </a:endParaRPr>
          </a:p>
          <a:p>
            <a:pPr>
              <a:buNone/>
            </a:pPr>
            <a:r>
              <a:rPr lang="en-US" altLang="ko-KR" dirty="0" smtClean="0">
                <a:latin typeface="HY나무B" pitchFamily="18" charset="-127"/>
                <a:ea typeface="HY나무B" pitchFamily="18" charset="-127"/>
              </a:rPr>
              <a:t> -</a:t>
            </a: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각재를 주 구조부재로 사용하며 여기에 벽</a:t>
            </a:r>
            <a:r>
              <a:rPr lang="en-US" altLang="ko-KR" dirty="0" smtClean="0">
                <a:latin typeface="HY나무B" pitchFamily="18" charset="-127"/>
                <a:ea typeface="HY나무B" pitchFamily="18" charset="-127"/>
              </a:rPr>
              <a:t>, </a:t>
            </a: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바닥</a:t>
            </a:r>
            <a:r>
              <a:rPr lang="en-US" altLang="ko-KR" dirty="0" smtClean="0">
                <a:latin typeface="HY나무B" pitchFamily="18" charset="-127"/>
                <a:ea typeface="HY나무B" pitchFamily="18" charset="-127"/>
              </a:rPr>
              <a:t>, </a:t>
            </a: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지붕용 </a:t>
            </a:r>
            <a:r>
              <a:rPr lang="ko-KR" altLang="en-US" dirty="0" err="1" smtClean="0">
                <a:latin typeface="HY나무B" pitchFamily="18" charset="-127"/>
                <a:ea typeface="HY나무B" pitchFamily="18" charset="-127"/>
              </a:rPr>
              <a:t>바탕재로</a:t>
            </a: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 합판을 붙여 조립하는 방식 </a:t>
            </a:r>
            <a:endParaRPr lang="en-US" altLang="ko-KR" dirty="0" smtClean="0">
              <a:latin typeface="HY나무B" pitchFamily="18" charset="-127"/>
              <a:ea typeface="HY나무B" pitchFamily="18" charset="-127"/>
            </a:endParaRPr>
          </a:p>
          <a:p>
            <a:endParaRPr lang="en-US" altLang="ko-K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합판</a:t>
            </a:r>
            <a:r>
              <a:rPr lang="en-US" altLang="ko-KR" dirty="0" smtClean="0">
                <a:latin typeface="HY나무B" pitchFamily="18" charset="-127"/>
                <a:ea typeface="HY나무B" pitchFamily="18" charset="-127"/>
              </a:rPr>
              <a:t>(</a:t>
            </a: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일반합판</a:t>
            </a:r>
            <a:r>
              <a:rPr lang="en-US" altLang="ko-KR" dirty="0" smtClean="0">
                <a:latin typeface="HY나무B" pitchFamily="18" charset="-127"/>
                <a:ea typeface="HY나무B" pitchFamily="18" charset="-127"/>
              </a:rPr>
              <a:t>)</a:t>
            </a:r>
            <a:endParaRPr lang="ko-KR" altLang="en-US" dirty="0">
              <a:latin typeface="HY나무B" pitchFamily="18" charset="-127"/>
              <a:ea typeface="HY나무B" pitchFamily="18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11560" y="3571877"/>
            <a:ext cx="8532440" cy="307183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ko-KR" sz="2800" dirty="0" smtClean="0">
                <a:latin typeface="HY나무B" pitchFamily="18" charset="-127"/>
                <a:ea typeface="HY나무B" pitchFamily="18" charset="-127"/>
              </a:rPr>
              <a:t>-</a:t>
            </a:r>
            <a:r>
              <a:rPr lang="ko-KR" altLang="en-US" sz="2800" dirty="0" smtClean="0">
                <a:latin typeface="HY나무B" pitchFamily="18" charset="-127"/>
                <a:ea typeface="HY나무B" pitchFamily="18" charset="-127"/>
              </a:rPr>
              <a:t>통산 목재를 얇게 절삭한 단판에 접착제를 도부</a:t>
            </a:r>
            <a:endParaRPr lang="en-US" altLang="ko-KR" sz="2800" dirty="0" smtClean="0">
              <a:latin typeface="HY나무B" pitchFamily="18" charset="-127"/>
              <a:ea typeface="HY나무B" pitchFamily="18" charset="-127"/>
            </a:endParaRPr>
          </a:p>
          <a:p>
            <a:pPr>
              <a:buNone/>
            </a:pPr>
            <a:r>
              <a:rPr lang="ko-KR" altLang="en-US" sz="2800" dirty="0" smtClean="0">
                <a:latin typeface="HY나무B" pitchFamily="18" charset="-127"/>
                <a:ea typeface="HY나무B" pitchFamily="18" charset="-127"/>
              </a:rPr>
              <a:t> 하고 홀수매가 되도록 </a:t>
            </a:r>
            <a:r>
              <a:rPr lang="ko-KR" altLang="en-US" sz="2800" dirty="0" err="1" smtClean="0">
                <a:latin typeface="HY나무B" pitchFamily="18" charset="-127"/>
                <a:ea typeface="HY나무B" pitchFamily="18" charset="-127"/>
              </a:rPr>
              <a:t>적층하되</a:t>
            </a:r>
            <a:r>
              <a:rPr lang="ko-KR" altLang="en-US" sz="2800" dirty="0" smtClean="0">
                <a:latin typeface="HY나무B" pitchFamily="18" charset="-127"/>
                <a:ea typeface="HY나무B" pitchFamily="18" charset="-127"/>
              </a:rPr>
              <a:t> 인접 단판간의 </a:t>
            </a:r>
            <a:endParaRPr lang="en-US" altLang="ko-KR" sz="2800" dirty="0" smtClean="0">
              <a:latin typeface="HY나무B" pitchFamily="18" charset="-127"/>
              <a:ea typeface="HY나무B" pitchFamily="18" charset="-127"/>
            </a:endParaRPr>
          </a:p>
          <a:p>
            <a:pPr>
              <a:buNone/>
            </a:pPr>
            <a:r>
              <a:rPr lang="ko-KR" altLang="en-US" sz="2800" dirty="0" smtClean="0">
                <a:latin typeface="HY나무B" pitchFamily="18" charset="-127"/>
                <a:ea typeface="HY나무B" pitchFamily="18" charset="-127"/>
              </a:rPr>
              <a:t> </a:t>
            </a:r>
            <a:r>
              <a:rPr lang="ko-KR" altLang="en-US" sz="2800" dirty="0" err="1" smtClean="0">
                <a:latin typeface="HY나무B" pitchFamily="18" charset="-127"/>
                <a:ea typeface="HY나무B" pitchFamily="18" charset="-127"/>
              </a:rPr>
              <a:t>나무결이</a:t>
            </a:r>
            <a:r>
              <a:rPr lang="ko-KR" altLang="en-US" sz="2800" dirty="0" smtClean="0">
                <a:latin typeface="HY나무B" pitchFamily="18" charset="-127"/>
                <a:ea typeface="HY나무B" pitchFamily="18" charset="-127"/>
              </a:rPr>
              <a:t> 서로 직교하도록 구성</a:t>
            </a:r>
            <a:endParaRPr lang="en-US" altLang="ko-KR" sz="2800" dirty="0" smtClean="0">
              <a:latin typeface="HY나무B" pitchFamily="18" charset="-127"/>
              <a:ea typeface="HY나무B" pitchFamily="18" charset="-127"/>
            </a:endParaRPr>
          </a:p>
          <a:p>
            <a:pPr>
              <a:buNone/>
            </a:pPr>
            <a:r>
              <a:rPr lang="en-US" altLang="ko-KR" sz="2800" dirty="0" smtClean="0">
                <a:latin typeface="HY나무B" pitchFamily="18" charset="-127"/>
                <a:ea typeface="HY나무B" pitchFamily="18" charset="-127"/>
              </a:rPr>
              <a:t>                                   </a:t>
            </a:r>
            <a:r>
              <a:rPr lang="ko-KR" altLang="en-US" sz="2800" dirty="0" smtClean="0">
                <a:latin typeface="HY나무B" pitchFamily="18" charset="-127"/>
                <a:ea typeface="HY나무B" pitchFamily="18" charset="-127"/>
              </a:rPr>
              <a:t>내수 합판</a:t>
            </a:r>
            <a:endParaRPr lang="en-US" altLang="ko-KR" sz="2800" dirty="0" smtClean="0">
              <a:latin typeface="HY나무B" pitchFamily="18" charset="-127"/>
              <a:ea typeface="HY나무B" pitchFamily="18" charset="-127"/>
            </a:endParaRPr>
          </a:p>
          <a:p>
            <a:pPr>
              <a:buNone/>
            </a:pPr>
            <a:r>
              <a:rPr lang="en-US" altLang="ko-KR" sz="2800" dirty="0" smtClean="0">
                <a:latin typeface="HY나무B" pitchFamily="18" charset="-127"/>
                <a:ea typeface="HY나무B" pitchFamily="18" charset="-127"/>
              </a:rPr>
              <a:t>-</a:t>
            </a:r>
            <a:r>
              <a:rPr lang="ko-KR" altLang="en-US" sz="2800" dirty="0" smtClean="0">
                <a:latin typeface="HY나무B" pitchFamily="18" charset="-127"/>
                <a:ea typeface="HY나무B" pitchFamily="18" charset="-127"/>
              </a:rPr>
              <a:t>접착제의 종류에 따라 </a:t>
            </a:r>
            <a:endParaRPr lang="en-US" altLang="ko-KR" sz="2800" dirty="0" smtClean="0">
              <a:latin typeface="HY나무B" pitchFamily="18" charset="-127"/>
              <a:ea typeface="HY나무B" pitchFamily="18" charset="-127"/>
            </a:endParaRPr>
          </a:p>
          <a:p>
            <a:pPr>
              <a:buNone/>
            </a:pPr>
            <a:r>
              <a:rPr lang="en-US" altLang="ko-KR" dirty="0" smtClean="0"/>
              <a:t>                             </a:t>
            </a:r>
            <a:r>
              <a:rPr lang="ko-KR" altLang="en-US" sz="2400" b="1" dirty="0" err="1" smtClean="0"/>
              <a:t>준내수</a:t>
            </a:r>
            <a:r>
              <a:rPr lang="ko-KR" altLang="en-US" sz="2400" b="1" dirty="0" smtClean="0"/>
              <a:t> 합판</a:t>
            </a:r>
            <a:endParaRPr lang="ko-KR" altLang="en-US" sz="2400" b="1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5" y="1412776"/>
            <a:ext cx="1949916" cy="2007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9" y="1428736"/>
            <a:ext cx="1928256" cy="2008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왼쪽 대괄호 6"/>
          <p:cNvSpPr/>
          <p:nvPr/>
        </p:nvSpPr>
        <p:spPr>
          <a:xfrm>
            <a:off x="4500562" y="5214950"/>
            <a:ext cx="214314" cy="1000132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합판 </a:t>
            </a:r>
            <a:r>
              <a:rPr lang="en-US" altLang="ko-KR" dirty="0" smtClean="0">
                <a:latin typeface="HY나무B" pitchFamily="18" charset="-127"/>
                <a:ea typeface="HY나무B" pitchFamily="18" charset="-127"/>
              </a:rPr>
              <a:t>(</a:t>
            </a:r>
            <a:r>
              <a:rPr lang="ko-KR" altLang="en-US" dirty="0" err="1" smtClean="0">
                <a:latin typeface="HY나무B" pitchFamily="18" charset="-127"/>
                <a:ea typeface="HY나무B" pitchFamily="18" charset="-127"/>
              </a:rPr>
              <a:t>미송합판</a:t>
            </a:r>
            <a:r>
              <a:rPr lang="en-US" altLang="ko-KR" dirty="0" smtClean="0">
                <a:latin typeface="HY나무B" pitchFamily="18" charset="-127"/>
                <a:ea typeface="HY나무B" pitchFamily="18" charset="-127"/>
              </a:rPr>
              <a:t>)</a:t>
            </a:r>
            <a:endParaRPr lang="ko-KR" altLang="en-US" dirty="0">
              <a:latin typeface="HY나무B" pitchFamily="18" charset="-127"/>
              <a:ea typeface="HY나무B" pitchFamily="18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00034" y="3786190"/>
            <a:ext cx="8358246" cy="28575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ko-KR" sz="4300" dirty="0" smtClean="0">
                <a:latin typeface="HY나무B" pitchFamily="18" charset="-127"/>
                <a:ea typeface="HY나무B" pitchFamily="18" charset="-127"/>
              </a:rPr>
              <a:t>-</a:t>
            </a:r>
            <a:r>
              <a:rPr lang="ko-KR" altLang="en-US" sz="2600" dirty="0" smtClean="0">
                <a:latin typeface="HY나무B" pitchFamily="18" charset="-127"/>
                <a:ea typeface="HY나무B" pitchFamily="18" charset="-127"/>
              </a:rPr>
              <a:t>일반적으로 </a:t>
            </a:r>
            <a:r>
              <a:rPr lang="ko-KR" altLang="en-US" sz="2600" dirty="0" err="1" smtClean="0">
                <a:latin typeface="HY나무B" pitchFamily="18" charset="-127"/>
                <a:ea typeface="HY나무B" pitchFamily="18" charset="-127"/>
              </a:rPr>
              <a:t>구조용</a:t>
            </a:r>
            <a:r>
              <a:rPr lang="ko-KR" altLang="en-US" sz="2600" dirty="0" smtClean="0">
                <a:latin typeface="HY나무B" pitchFamily="18" charset="-127"/>
                <a:ea typeface="HY나무B" pitchFamily="18" charset="-127"/>
              </a:rPr>
              <a:t> 및 인테리어 </a:t>
            </a:r>
            <a:r>
              <a:rPr lang="ko-KR" altLang="en-US" sz="2600" dirty="0" err="1" smtClean="0">
                <a:latin typeface="HY나무B" pitchFamily="18" charset="-127"/>
                <a:ea typeface="HY나무B" pitchFamily="18" charset="-127"/>
              </a:rPr>
              <a:t>마감용재등으로</a:t>
            </a:r>
            <a:r>
              <a:rPr lang="ko-KR" altLang="en-US" sz="2600" dirty="0" smtClean="0">
                <a:latin typeface="HY나무B" pitchFamily="18" charset="-127"/>
                <a:ea typeface="HY나무B" pitchFamily="18" charset="-127"/>
              </a:rPr>
              <a:t> 사용</a:t>
            </a:r>
            <a:endParaRPr lang="en-US" altLang="ko-KR" sz="2600" dirty="0" smtClean="0">
              <a:latin typeface="HY나무B" pitchFamily="18" charset="-127"/>
              <a:ea typeface="HY나무B" pitchFamily="18" charset="-127"/>
            </a:endParaRPr>
          </a:p>
          <a:p>
            <a:endParaRPr lang="en-US" altLang="ko-KR" sz="2400" dirty="0" smtClean="0"/>
          </a:p>
          <a:p>
            <a:pPr>
              <a:buNone/>
            </a:pPr>
            <a:r>
              <a:rPr lang="en-US" altLang="ko-KR" sz="4000" b="1" dirty="0" smtClean="0"/>
              <a:t>-</a:t>
            </a:r>
            <a:r>
              <a:rPr lang="ko-KR" altLang="en-US" sz="2400" dirty="0" smtClean="0"/>
              <a:t>합판 대체품 </a:t>
            </a:r>
            <a:endParaRPr lang="en-US" altLang="ko-KR" sz="2400" dirty="0" smtClean="0"/>
          </a:p>
          <a:p>
            <a:pPr>
              <a:buNone/>
            </a:pPr>
            <a:r>
              <a:rPr lang="en-US" altLang="ko-KR" sz="2400" dirty="0" smtClean="0"/>
              <a:t> (</a:t>
            </a:r>
            <a:r>
              <a:rPr lang="ko-KR" altLang="en-US" sz="2400" dirty="0" err="1" smtClean="0"/>
              <a:t>집성목</a:t>
            </a:r>
            <a:r>
              <a:rPr lang="en-US" altLang="ko-KR" sz="2400" dirty="0" smtClean="0"/>
              <a:t>, </a:t>
            </a:r>
            <a:r>
              <a:rPr lang="ko-KR" altLang="en-US" sz="2400" dirty="0" err="1" smtClean="0"/>
              <a:t>코아합판</a:t>
            </a:r>
            <a:r>
              <a:rPr lang="en-US" altLang="ko-KR" sz="2400" dirty="0" smtClean="0"/>
              <a:t>, </a:t>
            </a:r>
            <a:r>
              <a:rPr lang="ko-KR" altLang="en-US" sz="2400" dirty="0" err="1" smtClean="0"/>
              <a:t>라민보드</a:t>
            </a:r>
            <a:r>
              <a:rPr lang="en-US" altLang="ko-KR" sz="2400" dirty="0" smtClean="0"/>
              <a:t>, MDF, PB)</a:t>
            </a:r>
            <a:endParaRPr lang="ko-KR" altLang="en-US" sz="2400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1412776"/>
            <a:ext cx="2044286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484784"/>
            <a:ext cx="2308587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목조주택의 장점</a:t>
            </a:r>
            <a:endParaRPr lang="ko-KR" altLang="en-US" dirty="0">
              <a:latin typeface="HY나무B" pitchFamily="18" charset="-127"/>
              <a:ea typeface="HY나무B" pitchFamily="18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altLang="ko-KR" b="1" dirty="0" smtClean="0">
                <a:latin typeface="HY나무B" pitchFamily="18" charset="-127"/>
                <a:ea typeface="HY나무B" pitchFamily="18" charset="-127"/>
              </a:rPr>
              <a:t>- </a:t>
            </a: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경제성</a:t>
            </a:r>
            <a:r>
              <a:rPr lang="en-US" altLang="ko-KR" dirty="0" smtClean="0">
                <a:latin typeface="HY나무B" pitchFamily="18" charset="-127"/>
                <a:ea typeface="HY나무B" pitchFamily="18" charset="-127"/>
              </a:rPr>
              <a:t> (Cost Effectiveness)</a:t>
            </a:r>
          </a:p>
          <a:p>
            <a:pPr>
              <a:buNone/>
            </a:pPr>
            <a:endParaRPr lang="en-US" altLang="ko-KR" dirty="0" smtClean="0">
              <a:latin typeface="HY나무B" pitchFamily="18" charset="-127"/>
              <a:ea typeface="HY나무B" pitchFamily="18" charset="-127"/>
            </a:endParaRPr>
          </a:p>
          <a:p>
            <a:pPr>
              <a:buNone/>
            </a:pPr>
            <a:r>
              <a:rPr lang="en-US" altLang="ko-KR" dirty="0" smtClean="0">
                <a:latin typeface="HY나무B" pitchFamily="18" charset="-127"/>
                <a:ea typeface="HY나무B" pitchFamily="18" charset="-127"/>
              </a:rPr>
              <a:t>- </a:t>
            </a: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에너지효율 </a:t>
            </a:r>
            <a:r>
              <a:rPr lang="en-US" altLang="ko-KR" dirty="0" smtClean="0">
                <a:latin typeface="HY나무B" pitchFamily="18" charset="-127"/>
                <a:ea typeface="HY나무B" pitchFamily="18" charset="-127"/>
              </a:rPr>
              <a:t>(Energy Efficient)</a:t>
            </a:r>
            <a:br>
              <a:rPr lang="en-US" altLang="ko-KR" dirty="0" smtClean="0">
                <a:latin typeface="HY나무B" pitchFamily="18" charset="-127"/>
                <a:ea typeface="HY나무B" pitchFamily="18" charset="-127"/>
              </a:rPr>
            </a:br>
            <a:endParaRPr lang="en-US" altLang="ko-KR" dirty="0" smtClean="0">
              <a:latin typeface="HY나무B" pitchFamily="18" charset="-127"/>
              <a:ea typeface="HY나무B" pitchFamily="18" charset="-127"/>
            </a:endParaRPr>
          </a:p>
          <a:p>
            <a:pPr>
              <a:buNone/>
            </a:pPr>
            <a:r>
              <a:rPr lang="en-US" altLang="ko-KR" dirty="0" smtClean="0">
                <a:latin typeface="HY나무B" pitchFamily="18" charset="-127"/>
                <a:ea typeface="HY나무B" pitchFamily="18" charset="-127"/>
              </a:rPr>
              <a:t>- </a:t>
            </a: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내화성 </a:t>
            </a:r>
            <a:r>
              <a:rPr lang="en-US" altLang="ko-KR" dirty="0" smtClean="0">
                <a:latin typeface="HY나무B" pitchFamily="18" charset="-127"/>
                <a:ea typeface="HY나무B" pitchFamily="18" charset="-127"/>
              </a:rPr>
              <a:t>(Fire Resistance)</a:t>
            </a:r>
          </a:p>
          <a:p>
            <a:pPr>
              <a:buNone/>
            </a:pPr>
            <a:endParaRPr lang="en-US" altLang="ko-KR" dirty="0" smtClean="0">
              <a:latin typeface="HY나무B" pitchFamily="18" charset="-127"/>
              <a:ea typeface="HY나무B" pitchFamily="18" charset="-127"/>
            </a:endParaRPr>
          </a:p>
          <a:p>
            <a:pPr>
              <a:buFontTx/>
              <a:buChar char="-"/>
            </a:pP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설계의 가변성과 </a:t>
            </a:r>
            <a:r>
              <a:rPr lang="ko-KR" altLang="en-US" dirty="0" err="1" smtClean="0">
                <a:latin typeface="HY나무B" pitchFamily="18" charset="-127"/>
                <a:ea typeface="HY나무B" pitchFamily="18" charset="-127"/>
              </a:rPr>
              <a:t>응용성</a:t>
            </a:r>
            <a:endParaRPr lang="en-US" altLang="ko-KR" dirty="0" smtClean="0">
              <a:latin typeface="HY나무B" pitchFamily="18" charset="-127"/>
              <a:ea typeface="HY나무B" pitchFamily="18" charset="-127"/>
            </a:endParaRPr>
          </a:p>
          <a:p>
            <a:pPr>
              <a:buNone/>
            </a:pPr>
            <a:r>
              <a:rPr lang="en-US" altLang="ko-KR" dirty="0" smtClean="0">
                <a:latin typeface="HY나무B" pitchFamily="18" charset="-127"/>
                <a:ea typeface="HY나무B" pitchFamily="18" charset="-127"/>
              </a:rPr>
              <a:t>    (Design Flexibility &amp; Versatility)</a:t>
            </a:r>
            <a:br>
              <a:rPr lang="en-US" altLang="ko-KR" dirty="0" smtClean="0">
                <a:latin typeface="HY나무B" pitchFamily="18" charset="-127"/>
                <a:ea typeface="HY나무B" pitchFamily="18" charset="-127"/>
              </a:rPr>
            </a:br>
            <a:endParaRPr lang="en-US" altLang="ko-KR" dirty="0" smtClean="0">
              <a:latin typeface="HY나무B" pitchFamily="18" charset="-127"/>
              <a:ea typeface="HY나무B" pitchFamily="18" charset="-127"/>
            </a:endParaRPr>
          </a:p>
          <a:p>
            <a:pPr>
              <a:buNone/>
            </a:pPr>
            <a:r>
              <a:rPr lang="en-US" altLang="ko-KR" dirty="0" smtClean="0">
                <a:latin typeface="HY나무B" pitchFamily="18" charset="-127"/>
                <a:ea typeface="HY나무B" pitchFamily="18" charset="-127"/>
              </a:rPr>
              <a:t>- </a:t>
            </a:r>
            <a:r>
              <a:rPr lang="ko-KR" altLang="en-US" dirty="0" err="1" smtClean="0">
                <a:latin typeface="HY나무B" pitchFamily="18" charset="-127"/>
                <a:ea typeface="HY나무B" pitchFamily="18" charset="-127"/>
              </a:rPr>
              <a:t>차음효과</a:t>
            </a: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 </a:t>
            </a:r>
            <a:r>
              <a:rPr lang="en-US" altLang="ko-KR" dirty="0" smtClean="0">
                <a:latin typeface="HY나무B" pitchFamily="18" charset="-127"/>
                <a:ea typeface="HY나무B" pitchFamily="18" charset="-127"/>
              </a:rPr>
              <a:t>(Noise Resistance)</a:t>
            </a:r>
          </a:p>
          <a:p>
            <a:pPr>
              <a:buNone/>
            </a:pPr>
            <a:endParaRPr lang="en-US" altLang="ko-KR" dirty="0" smtClean="0">
              <a:latin typeface="HY나무B" pitchFamily="18" charset="-127"/>
              <a:ea typeface="HY나무B" pitchFamily="18" charset="-127"/>
            </a:endParaRPr>
          </a:p>
          <a:p>
            <a:pPr>
              <a:buNone/>
            </a:pPr>
            <a:r>
              <a:rPr lang="en-US" altLang="ko-KR" dirty="0" smtClean="0">
                <a:latin typeface="HY나무B" pitchFamily="18" charset="-127"/>
                <a:ea typeface="HY나무B" pitchFamily="18" charset="-127"/>
              </a:rPr>
              <a:t>- </a:t>
            </a: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친화적인 실내환경 </a:t>
            </a:r>
            <a:endParaRPr lang="en-US" altLang="ko-KR" dirty="0" smtClean="0">
              <a:latin typeface="HY나무B" pitchFamily="18" charset="-127"/>
              <a:ea typeface="HY나무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목조주택의 단점</a:t>
            </a:r>
            <a:endParaRPr lang="ko-KR" altLang="en-US" dirty="0">
              <a:latin typeface="HY나무B" pitchFamily="18" charset="-127"/>
              <a:ea typeface="HY나무B" pitchFamily="18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Tx/>
              <a:buChar char="-"/>
            </a:pP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공사기간은 짧지만 준비기간이 김</a:t>
            </a:r>
            <a:endParaRPr lang="en-US" altLang="ko-KR" dirty="0" smtClean="0">
              <a:latin typeface="HY나무B" pitchFamily="18" charset="-127"/>
              <a:ea typeface="HY나무B" pitchFamily="18" charset="-127"/>
            </a:endParaRPr>
          </a:p>
          <a:p>
            <a:pPr>
              <a:buFontTx/>
              <a:buChar char="-"/>
            </a:pPr>
            <a:endParaRPr lang="en-US" altLang="ko-KR" dirty="0" smtClean="0">
              <a:latin typeface="HY나무B" pitchFamily="18" charset="-127"/>
              <a:ea typeface="HY나무B" pitchFamily="18" charset="-127"/>
            </a:endParaRPr>
          </a:p>
          <a:p>
            <a:pPr>
              <a:buFontTx/>
              <a:buChar char="-"/>
            </a:pP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선자금 투여분이 많음</a:t>
            </a:r>
            <a:endParaRPr lang="en-US" altLang="ko-KR" dirty="0" smtClean="0">
              <a:latin typeface="HY나무B" pitchFamily="18" charset="-127"/>
              <a:ea typeface="HY나무B" pitchFamily="18" charset="-127"/>
            </a:endParaRPr>
          </a:p>
          <a:p>
            <a:pPr>
              <a:buFontTx/>
              <a:buChar char="-"/>
            </a:pPr>
            <a:endParaRPr lang="en-US" altLang="ko-KR" dirty="0" smtClean="0">
              <a:latin typeface="HY나무B" pitchFamily="18" charset="-127"/>
              <a:ea typeface="HY나무B" pitchFamily="18" charset="-127"/>
            </a:endParaRPr>
          </a:p>
          <a:p>
            <a:pPr>
              <a:buFontTx/>
              <a:buChar char="-"/>
            </a:pP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관리가 소홀할 경우 나무가 빨리 부식</a:t>
            </a:r>
            <a:endParaRPr lang="en-US" altLang="ko-KR" dirty="0" smtClean="0">
              <a:latin typeface="HY나무B" pitchFamily="18" charset="-127"/>
              <a:ea typeface="HY나무B" pitchFamily="18" charset="-127"/>
            </a:endParaRPr>
          </a:p>
          <a:p>
            <a:pPr>
              <a:buFontTx/>
              <a:buChar char="-"/>
            </a:pPr>
            <a:endParaRPr lang="en-US" altLang="ko-KR" dirty="0" smtClean="0">
              <a:latin typeface="HY나무B" pitchFamily="18" charset="-127"/>
              <a:ea typeface="HY나무B" pitchFamily="18" charset="-127"/>
            </a:endParaRPr>
          </a:p>
          <a:p>
            <a:pPr>
              <a:buFontTx/>
              <a:buChar char="-"/>
            </a:pP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시공자의 수준차이가 심해 완성도 차이가 많이남</a:t>
            </a:r>
            <a:endParaRPr lang="en-US" altLang="ko-KR" dirty="0" smtClean="0">
              <a:latin typeface="HY나무B" pitchFamily="18" charset="-127"/>
              <a:ea typeface="HY나무B" pitchFamily="18" charset="-127"/>
            </a:endParaRPr>
          </a:p>
          <a:p>
            <a:pPr>
              <a:buNone/>
            </a:pP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목조주택의 전망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ko-KR" altLang="en-US" sz="3000" dirty="0" smtClean="0">
                <a:latin typeface="HY나무B" pitchFamily="18" charset="-127"/>
                <a:ea typeface="HY나무B" pitchFamily="18" charset="-127"/>
              </a:rPr>
              <a:t>친환경 웰빙 라이프와 각종 문화</a:t>
            </a:r>
            <a:r>
              <a:rPr lang="en-US" altLang="ko-KR" sz="3000" dirty="0" smtClean="0">
                <a:latin typeface="HY나무B" pitchFamily="18" charset="-127"/>
                <a:ea typeface="HY나무B" pitchFamily="18" charset="-127"/>
              </a:rPr>
              <a:t>,</a:t>
            </a:r>
            <a:r>
              <a:rPr lang="ko-KR" altLang="en-US" sz="3000" dirty="0" smtClean="0">
                <a:latin typeface="HY나무B" pitchFamily="18" charset="-127"/>
                <a:ea typeface="HY나무B" pitchFamily="18" charset="-127"/>
              </a:rPr>
              <a:t>편의시설 등의 혜택 이 두가지 모두를 만족 시켜 줄 대안으로 각광받음</a:t>
            </a:r>
            <a:r>
              <a:rPr lang="en-US" altLang="ko-KR" sz="3000" dirty="0" smtClean="0">
                <a:latin typeface="HY나무B" pitchFamily="18" charset="-127"/>
                <a:ea typeface="HY나무B" pitchFamily="18" charset="-127"/>
              </a:rPr>
              <a:t/>
            </a:r>
            <a:br>
              <a:rPr lang="en-US" altLang="ko-KR" sz="3000" dirty="0" smtClean="0">
                <a:latin typeface="HY나무B" pitchFamily="18" charset="-127"/>
                <a:ea typeface="HY나무B" pitchFamily="18" charset="-127"/>
              </a:rPr>
            </a:br>
            <a:endParaRPr lang="en-US" altLang="ko-KR" sz="3000" dirty="0" smtClean="0">
              <a:latin typeface="HY나무B" pitchFamily="18" charset="-127"/>
              <a:ea typeface="HY나무B" pitchFamily="18" charset="-127"/>
            </a:endParaRPr>
          </a:p>
        </p:txBody>
      </p:sp>
      <p:pic>
        <p:nvPicPr>
          <p:cNvPr id="6" name="내용 개체 틀 5" descr="201012141432074020049-2-19354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1500174"/>
            <a:ext cx="4038600" cy="442915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80728"/>
          </a:xfrm>
        </p:spPr>
        <p:txBody>
          <a:bodyPr/>
          <a:lstStyle/>
          <a:p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목조주택</a:t>
            </a:r>
            <a:endParaRPr lang="ko-KR" altLang="en-US" dirty="0">
              <a:latin typeface="HY나무B" pitchFamily="18" charset="-127"/>
              <a:ea typeface="HY나무B" pitchFamily="18" charset="-127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3140968"/>
            <a:ext cx="5848350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내용 개체 틀 3" descr="목재가구.bmp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539552" y="908720"/>
            <a:ext cx="5581481" cy="36004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목조주택의 종류 </a:t>
            </a:r>
            <a:endParaRPr lang="ko-KR" altLang="en-US" dirty="0">
              <a:latin typeface="HY나무B" pitchFamily="18" charset="-127"/>
              <a:ea typeface="HY나무B" pitchFamily="18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altLang="ko-KR" sz="3300" b="1" dirty="0" smtClean="0">
                <a:latin typeface="+mn-ea"/>
              </a:rPr>
              <a:t>-</a:t>
            </a:r>
            <a:r>
              <a:rPr lang="ko-KR" altLang="en-US" sz="3300" b="1" dirty="0" smtClean="0">
                <a:latin typeface="HY나무B" pitchFamily="18" charset="-127"/>
                <a:ea typeface="HY나무B" pitchFamily="18" charset="-127"/>
              </a:rPr>
              <a:t>  </a:t>
            </a:r>
            <a:r>
              <a:rPr lang="ko-KR" altLang="en-US" sz="3300" b="1" dirty="0" err="1" smtClean="0">
                <a:latin typeface="HY나무B" pitchFamily="18" charset="-127"/>
                <a:ea typeface="HY나무B" pitchFamily="18" charset="-127"/>
              </a:rPr>
              <a:t>경량목구조</a:t>
            </a:r>
            <a:r>
              <a:rPr lang="ko-KR" altLang="en-US" sz="3300" b="1" dirty="0" smtClean="0">
                <a:latin typeface="HY나무B" pitchFamily="18" charset="-127"/>
                <a:ea typeface="HY나무B" pitchFamily="18" charset="-127"/>
              </a:rPr>
              <a:t> 방식</a:t>
            </a:r>
            <a:endParaRPr lang="en-US" altLang="ko-KR" sz="3300" b="1" dirty="0" smtClean="0">
              <a:latin typeface="HY나무B" pitchFamily="18" charset="-127"/>
              <a:ea typeface="HY나무B" pitchFamily="18" charset="-127"/>
            </a:endParaRPr>
          </a:p>
          <a:p>
            <a:endParaRPr lang="en-US" altLang="ko-KR" sz="3300" b="1" dirty="0" smtClean="0">
              <a:latin typeface="HY나무B" pitchFamily="18" charset="-127"/>
              <a:ea typeface="HY나무B" pitchFamily="18" charset="-127"/>
            </a:endParaRPr>
          </a:p>
          <a:p>
            <a:pPr>
              <a:buNone/>
            </a:pPr>
            <a:r>
              <a:rPr lang="en-US" altLang="ko-KR" sz="3300" b="1" dirty="0" smtClean="0">
                <a:latin typeface="HY나무B" pitchFamily="18" charset="-127"/>
                <a:ea typeface="HY나무B" pitchFamily="18" charset="-127"/>
              </a:rPr>
              <a:t>-</a:t>
            </a:r>
            <a:r>
              <a:rPr lang="ko-KR" altLang="en-US" sz="3300" b="1" dirty="0" smtClean="0">
                <a:latin typeface="HY나무B" pitchFamily="18" charset="-127"/>
                <a:ea typeface="HY나무B" pitchFamily="18" charset="-127"/>
              </a:rPr>
              <a:t> 기둥</a:t>
            </a:r>
            <a:r>
              <a:rPr lang="en-US" altLang="ko-KR" sz="3300" b="1" dirty="0" smtClean="0">
                <a:latin typeface="HY나무B" pitchFamily="18" charset="-127"/>
                <a:ea typeface="HY나무B" pitchFamily="18" charset="-127"/>
              </a:rPr>
              <a:t>-</a:t>
            </a:r>
            <a:r>
              <a:rPr lang="ko-KR" altLang="en-US" sz="3300" b="1" dirty="0" smtClean="0">
                <a:latin typeface="HY나무B" pitchFamily="18" charset="-127"/>
                <a:ea typeface="HY나무B" pitchFamily="18" charset="-127"/>
              </a:rPr>
              <a:t>보 구조 방식 </a:t>
            </a:r>
            <a:endParaRPr lang="en-US" altLang="ko-KR" sz="3300" b="1" dirty="0" smtClean="0">
              <a:latin typeface="HY나무B" pitchFamily="18" charset="-127"/>
              <a:ea typeface="HY나무B" pitchFamily="18" charset="-127"/>
            </a:endParaRPr>
          </a:p>
          <a:p>
            <a:endParaRPr lang="en-US" altLang="ko-KR" sz="3300" b="1" dirty="0" smtClean="0">
              <a:latin typeface="HY나무B" pitchFamily="18" charset="-127"/>
              <a:ea typeface="HY나무B" pitchFamily="18" charset="-127"/>
            </a:endParaRPr>
          </a:p>
          <a:p>
            <a:pPr>
              <a:buNone/>
            </a:pPr>
            <a:r>
              <a:rPr lang="en-US" altLang="ko-KR" sz="3300" b="1" dirty="0" smtClean="0">
                <a:latin typeface="HY나무B" pitchFamily="18" charset="-127"/>
                <a:ea typeface="HY나무B" pitchFamily="18" charset="-127"/>
              </a:rPr>
              <a:t>-</a:t>
            </a:r>
            <a:r>
              <a:rPr lang="ko-KR" altLang="en-US" sz="3300" b="1" dirty="0" smtClean="0">
                <a:latin typeface="HY나무B" pitchFamily="18" charset="-127"/>
                <a:ea typeface="HY나무B" pitchFamily="18" charset="-127"/>
              </a:rPr>
              <a:t> </a:t>
            </a:r>
            <a:r>
              <a:rPr lang="ko-KR" altLang="en-US" sz="3300" b="1" dirty="0" err="1" smtClean="0">
                <a:latin typeface="HY나무B" pitchFamily="18" charset="-127"/>
                <a:ea typeface="HY나무B" pitchFamily="18" charset="-127"/>
              </a:rPr>
              <a:t>중목구조</a:t>
            </a:r>
            <a:r>
              <a:rPr lang="ko-KR" altLang="en-US" sz="3300" b="1" dirty="0" smtClean="0">
                <a:latin typeface="HY나무B" pitchFamily="18" charset="-127"/>
                <a:ea typeface="HY나무B" pitchFamily="18" charset="-127"/>
              </a:rPr>
              <a:t> 방식 </a:t>
            </a:r>
            <a:endParaRPr lang="en-US" altLang="ko-KR" sz="3300" b="1" dirty="0" smtClean="0">
              <a:latin typeface="HY나무B" pitchFamily="18" charset="-127"/>
              <a:ea typeface="HY나무B" pitchFamily="18" charset="-127"/>
            </a:endParaRPr>
          </a:p>
          <a:p>
            <a:endParaRPr lang="en-US" altLang="ko-KR" sz="3300" b="1" dirty="0" smtClean="0">
              <a:latin typeface="HY나무B" pitchFamily="18" charset="-127"/>
              <a:ea typeface="HY나무B" pitchFamily="18" charset="-127"/>
            </a:endParaRPr>
          </a:p>
          <a:p>
            <a:pPr>
              <a:buNone/>
            </a:pPr>
            <a:r>
              <a:rPr lang="en-US" altLang="ko-KR" sz="3300" b="1" dirty="0" smtClean="0">
                <a:latin typeface="HY나무B" pitchFamily="18" charset="-127"/>
                <a:ea typeface="HY나무B" pitchFamily="18" charset="-127"/>
              </a:rPr>
              <a:t>- </a:t>
            </a:r>
            <a:r>
              <a:rPr lang="ko-KR" altLang="en-US" sz="3300" b="1" dirty="0" smtClean="0">
                <a:latin typeface="HY나무B" pitchFamily="18" charset="-127"/>
                <a:ea typeface="HY나무B" pitchFamily="18" charset="-127"/>
              </a:rPr>
              <a:t>통나무 구조방식 </a:t>
            </a:r>
            <a:endParaRPr lang="en-US" altLang="ko-KR" sz="3300" b="1" dirty="0" smtClean="0">
              <a:latin typeface="HY나무B" pitchFamily="18" charset="-127"/>
              <a:ea typeface="HY나무B" pitchFamily="18" charset="-127"/>
            </a:endParaRP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altLang="ko-KR" sz="3300" b="1" dirty="0" smtClean="0">
                <a:latin typeface="+mn-ea"/>
              </a:rPr>
              <a:t>- </a:t>
            </a:r>
            <a:r>
              <a:rPr lang="ko-KR" altLang="en-US" sz="3300" b="1" dirty="0" err="1" smtClean="0">
                <a:latin typeface="HY나무B" pitchFamily="18" charset="-127"/>
                <a:ea typeface="HY나무B" pitchFamily="18" charset="-127"/>
              </a:rPr>
              <a:t>발륜구조방식</a:t>
            </a:r>
            <a:r>
              <a:rPr lang="ko-KR" altLang="en-US" sz="3300" b="1" dirty="0" smtClean="0">
                <a:latin typeface="HY나무B" pitchFamily="18" charset="-127"/>
                <a:ea typeface="HY나무B" pitchFamily="18" charset="-127"/>
              </a:rPr>
              <a:t> </a:t>
            </a:r>
            <a:endParaRPr lang="en-US" altLang="ko-KR" sz="3300" b="1" dirty="0" smtClean="0">
              <a:latin typeface="HY나무B" pitchFamily="18" charset="-127"/>
              <a:ea typeface="HY나무B" pitchFamily="18" charset="-127"/>
            </a:endParaRPr>
          </a:p>
          <a:p>
            <a:endParaRPr lang="en-US" altLang="ko-KR" sz="3300" b="1" dirty="0" smtClean="0">
              <a:latin typeface="HY나무B" pitchFamily="18" charset="-127"/>
              <a:ea typeface="HY나무B" pitchFamily="18" charset="-127"/>
            </a:endParaRPr>
          </a:p>
          <a:p>
            <a:pPr>
              <a:buNone/>
            </a:pPr>
            <a:r>
              <a:rPr lang="en-US" altLang="ko-KR" sz="3300" b="1" dirty="0" smtClean="0">
                <a:latin typeface="HY나무B" pitchFamily="18" charset="-127"/>
                <a:ea typeface="HY나무B" pitchFamily="18" charset="-127"/>
              </a:rPr>
              <a:t>- </a:t>
            </a:r>
            <a:r>
              <a:rPr lang="ko-KR" altLang="en-US" sz="3300" b="1" dirty="0" smtClean="0">
                <a:latin typeface="HY나무B" pitchFamily="18" charset="-127"/>
                <a:ea typeface="HY나무B" pitchFamily="18" charset="-127"/>
              </a:rPr>
              <a:t>플랫폼구조방식 </a:t>
            </a:r>
            <a:endParaRPr lang="en-US" altLang="ko-KR" sz="3300" b="1" dirty="0" smtClean="0">
              <a:latin typeface="HY나무B" pitchFamily="18" charset="-127"/>
              <a:ea typeface="HY나무B" pitchFamily="18" charset="-127"/>
            </a:endParaRPr>
          </a:p>
          <a:p>
            <a:endParaRPr lang="en-US" altLang="ko-KR" sz="3300" b="1" dirty="0" smtClean="0">
              <a:latin typeface="HY나무B" pitchFamily="18" charset="-127"/>
              <a:ea typeface="HY나무B" pitchFamily="18" charset="-127"/>
            </a:endParaRPr>
          </a:p>
          <a:p>
            <a:pPr>
              <a:buNone/>
            </a:pPr>
            <a:r>
              <a:rPr lang="en-US" altLang="ko-KR" sz="3300" b="1" dirty="0" smtClean="0">
                <a:latin typeface="HY나무B" pitchFamily="18" charset="-127"/>
                <a:ea typeface="HY나무B" pitchFamily="18" charset="-127"/>
              </a:rPr>
              <a:t>- </a:t>
            </a:r>
            <a:r>
              <a:rPr lang="ko-KR" altLang="en-US" sz="3300" b="1" dirty="0" smtClean="0">
                <a:latin typeface="HY나무B" pitchFamily="18" charset="-127"/>
                <a:ea typeface="HY나무B" pitchFamily="18" charset="-127"/>
              </a:rPr>
              <a:t>모빌 홈</a:t>
            </a:r>
            <a:endParaRPr lang="en-US" altLang="ko-KR" sz="3300" b="1" dirty="0" smtClean="0">
              <a:latin typeface="HY나무B" pitchFamily="18" charset="-127"/>
              <a:ea typeface="HY나무B" pitchFamily="18" charset="-127"/>
            </a:endParaRPr>
          </a:p>
          <a:p>
            <a:endParaRPr lang="en-US" altLang="ko-KR" sz="3300" b="1" dirty="0" smtClean="0">
              <a:latin typeface="HY나무B" pitchFamily="18" charset="-127"/>
              <a:ea typeface="HY나무B" pitchFamily="18" charset="-127"/>
            </a:endParaRPr>
          </a:p>
          <a:p>
            <a:pPr>
              <a:buNone/>
            </a:pPr>
            <a:r>
              <a:rPr lang="en-US" altLang="ko-KR" sz="3300" b="1" dirty="0" smtClean="0">
                <a:latin typeface="HY나무B" pitchFamily="18" charset="-127"/>
                <a:ea typeface="HY나무B" pitchFamily="18" charset="-127"/>
              </a:rPr>
              <a:t>- </a:t>
            </a:r>
            <a:r>
              <a:rPr lang="ko-KR" altLang="en-US" sz="3300" b="1" dirty="0" smtClean="0">
                <a:latin typeface="HY나무B" pitchFamily="18" charset="-127"/>
                <a:ea typeface="HY나무B" pitchFamily="18" charset="-127"/>
              </a:rPr>
              <a:t>공장제 </a:t>
            </a:r>
            <a:r>
              <a:rPr lang="ko-KR" altLang="en-US" sz="3300" b="1" dirty="0" err="1" smtClean="0">
                <a:latin typeface="HY나무B" pitchFamily="18" charset="-127"/>
                <a:ea typeface="HY나무B" pitchFamily="18" charset="-127"/>
              </a:rPr>
              <a:t>판넬</a:t>
            </a:r>
            <a:r>
              <a:rPr lang="ko-KR" altLang="en-US" sz="3300" b="1" dirty="0" smtClean="0">
                <a:latin typeface="HY나무B" pitchFamily="18" charset="-127"/>
                <a:ea typeface="HY나무B" pitchFamily="18" charset="-127"/>
              </a:rPr>
              <a:t> 공법 </a:t>
            </a:r>
            <a:endParaRPr lang="en-US" altLang="ko-KR" sz="3300" b="1" dirty="0" smtClean="0">
              <a:latin typeface="HY나무B" pitchFamily="18" charset="-127"/>
              <a:ea typeface="HY나무B" pitchFamily="18" charset="-127"/>
            </a:endParaRPr>
          </a:p>
          <a:p>
            <a:endParaRPr lang="ko-KR" altLang="en-US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b="1" dirty="0" smtClean="0">
                <a:latin typeface="휴먼엑스포" pitchFamily="18" charset="-127"/>
                <a:ea typeface="휴먼엑스포" pitchFamily="18" charset="-127"/>
              </a:rPr>
              <a:t> </a:t>
            </a:r>
            <a:r>
              <a:rPr lang="ko-KR" altLang="en-US" b="1" dirty="0" err="1" smtClean="0">
                <a:latin typeface="HY나무B" pitchFamily="18" charset="-127"/>
                <a:ea typeface="HY나무B" pitchFamily="18" charset="-127"/>
              </a:rPr>
              <a:t>경량목구조</a:t>
            </a:r>
            <a:r>
              <a:rPr lang="ko-KR" altLang="en-US" b="1" dirty="0" smtClean="0">
                <a:latin typeface="HY나무B" pitchFamily="18" charset="-127"/>
                <a:ea typeface="HY나무B" pitchFamily="18" charset="-127"/>
              </a:rPr>
              <a:t> 방식 </a:t>
            </a:r>
            <a:r>
              <a:rPr lang="en-US" altLang="ko-KR" b="1" dirty="0" smtClean="0">
                <a:latin typeface="HY나무B" pitchFamily="18" charset="-127"/>
                <a:ea typeface="HY나무B" pitchFamily="18" charset="-127"/>
              </a:rPr>
              <a:t/>
            </a:r>
            <a:br>
              <a:rPr lang="en-US" altLang="ko-KR" b="1" dirty="0" smtClean="0">
                <a:latin typeface="HY나무B" pitchFamily="18" charset="-127"/>
                <a:ea typeface="HY나무B" pitchFamily="18" charset="-127"/>
              </a:rPr>
            </a:br>
            <a:r>
              <a:rPr lang="en-US" altLang="ko-KR" sz="3300" b="1" dirty="0" smtClean="0">
                <a:latin typeface="HY나무B" pitchFamily="18" charset="-127"/>
                <a:ea typeface="HY나무B" pitchFamily="18" charset="-127"/>
              </a:rPr>
              <a:t>(Light Weight Wood </a:t>
            </a:r>
            <a:r>
              <a:rPr lang="en-US" altLang="ko-KR" sz="3300" b="1" dirty="0" err="1" smtClean="0">
                <a:latin typeface="HY나무B" pitchFamily="18" charset="-127"/>
                <a:ea typeface="HY나무B" pitchFamily="18" charset="-127"/>
              </a:rPr>
              <a:t>Freme</a:t>
            </a:r>
            <a:r>
              <a:rPr lang="en-US" altLang="ko-KR" sz="3300" b="1" dirty="0" smtClean="0">
                <a:latin typeface="HY나무B" pitchFamily="18" charset="-127"/>
                <a:ea typeface="HY나무B" pitchFamily="18" charset="-127"/>
              </a:rPr>
              <a:t> House)</a:t>
            </a:r>
            <a:endParaRPr lang="ko-KR" altLang="en-US" sz="3300" dirty="0">
              <a:latin typeface="HY나무B" pitchFamily="18" charset="-127"/>
              <a:ea typeface="HY나무B" pitchFamily="18" charset="-127"/>
            </a:endParaRPr>
          </a:p>
        </p:txBody>
      </p:sp>
      <p:sp>
        <p:nvSpPr>
          <p:cNvPr id="4" name="내용 개체 틀 3"/>
          <p:cNvSpPr>
            <a:spLocks noGrp="1"/>
          </p:cNvSpPr>
          <p:nvPr>
            <p:ph sz="half" idx="1"/>
          </p:nvPr>
        </p:nvSpPr>
        <p:spPr>
          <a:xfrm>
            <a:off x="457200" y="3861048"/>
            <a:ext cx="7931224" cy="2996952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단면이 </a:t>
            </a:r>
            <a:r>
              <a:rPr lang="en-US" altLang="ko-KR" dirty="0" smtClean="0">
                <a:latin typeface="HY나무B" pitchFamily="18" charset="-127"/>
                <a:ea typeface="HY나무B" pitchFamily="18" charset="-127"/>
              </a:rPr>
              <a:t>2</a:t>
            </a: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인치 </a:t>
            </a:r>
            <a:r>
              <a:rPr lang="en-US" altLang="ko-KR" dirty="0" smtClean="0">
                <a:latin typeface="HY나무B" pitchFamily="18" charset="-127"/>
                <a:ea typeface="HY나무B" pitchFamily="18" charset="-127"/>
              </a:rPr>
              <a:t>X 4</a:t>
            </a: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인치</a:t>
            </a:r>
            <a:r>
              <a:rPr lang="en-US" altLang="ko-KR" dirty="0" smtClean="0">
                <a:latin typeface="HY나무B" pitchFamily="18" charset="-127"/>
                <a:ea typeface="HY나무B" pitchFamily="18" charset="-127"/>
              </a:rPr>
              <a:t>(6</a:t>
            </a: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인치</a:t>
            </a:r>
            <a:r>
              <a:rPr lang="en-US" altLang="ko-KR" dirty="0" smtClean="0">
                <a:latin typeface="HY나무B" pitchFamily="18" charset="-127"/>
                <a:ea typeface="HY나무B" pitchFamily="18" charset="-127"/>
              </a:rPr>
              <a:t>)</a:t>
            </a: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의 각재를 사용하여 수평 및 수직격판이 상호 긴밀하게 결합되어 수평수직하중에 </a:t>
            </a:r>
            <a:r>
              <a:rPr lang="ko-KR" altLang="en-US" smtClean="0">
                <a:latin typeface="HY나무B" pitchFamily="18" charset="-127"/>
                <a:ea typeface="HY나무B" pitchFamily="18" charset="-127"/>
              </a:rPr>
              <a:t>저항하는 상자형 </a:t>
            </a: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구조</a:t>
            </a:r>
            <a:r>
              <a:rPr lang="en-US" altLang="ko-KR" dirty="0" smtClean="0">
                <a:latin typeface="HY나무B" pitchFamily="18" charset="-127"/>
                <a:ea typeface="HY나무B" pitchFamily="18" charset="-127"/>
              </a:rPr>
              <a:t/>
            </a:r>
            <a:br>
              <a:rPr lang="en-US" altLang="ko-KR" dirty="0" smtClean="0">
                <a:latin typeface="HY나무B" pitchFamily="18" charset="-127"/>
                <a:ea typeface="HY나무B" pitchFamily="18" charset="-127"/>
              </a:rPr>
            </a:br>
            <a:endParaRPr lang="en-US" altLang="ko-KR" dirty="0" smtClean="0">
              <a:latin typeface="HY나무B" pitchFamily="18" charset="-127"/>
              <a:ea typeface="HY나무B" pitchFamily="18" charset="-127"/>
            </a:endParaRPr>
          </a:p>
          <a:p>
            <a:pPr>
              <a:buFontTx/>
              <a:buChar char="-"/>
            </a:pP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설계상 거의 제약이 없으며 지진에도 강한 저항 능력을 가짐</a:t>
            </a:r>
            <a:endParaRPr lang="en-US" altLang="ko-KR" dirty="0" smtClean="0">
              <a:latin typeface="HY나무B" pitchFamily="18" charset="-127"/>
              <a:ea typeface="HY나무B" pitchFamily="18" charset="-127"/>
            </a:endParaRPr>
          </a:p>
          <a:p>
            <a:pPr>
              <a:buFontTx/>
              <a:buChar char="-"/>
            </a:pPr>
            <a:endParaRPr lang="ko-KR" altLang="en-US" dirty="0"/>
          </a:p>
        </p:txBody>
      </p:sp>
      <p:pic>
        <p:nvPicPr>
          <p:cNvPr id="6" name="내용 개체 틀 5" descr="제목 없음.bmp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971600" y="1484784"/>
            <a:ext cx="6990928" cy="216024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>
                <a:latin typeface="HY나무B" pitchFamily="18" charset="-127"/>
                <a:ea typeface="HY나무B" pitchFamily="18" charset="-127"/>
              </a:rPr>
              <a:t>경량목구조</a:t>
            </a:r>
            <a:endParaRPr lang="ko-KR" altLang="en-US" dirty="0">
              <a:latin typeface="HY나무B" pitchFamily="18" charset="-127"/>
              <a:ea typeface="HY나무B" pitchFamily="18" charset="-127"/>
            </a:endParaRPr>
          </a:p>
        </p:txBody>
      </p:sp>
      <p:pic>
        <p:nvPicPr>
          <p:cNvPr id="11" name="내용 개체 틀 10" descr="제목 없음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1268760"/>
            <a:ext cx="8424936" cy="525658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>
                <a:latin typeface="HY나무B" pitchFamily="18" charset="-127"/>
                <a:ea typeface="HY나무B" pitchFamily="18" charset="-127"/>
              </a:rPr>
              <a:t>경량목구조</a:t>
            </a:r>
            <a:endParaRPr lang="ko-KR" altLang="en-US" dirty="0">
              <a:latin typeface="HY나무B" pitchFamily="18" charset="-127"/>
              <a:ea typeface="HY나무B" pitchFamily="18" charset="-127"/>
            </a:endParaRPr>
          </a:p>
        </p:txBody>
      </p:sp>
      <p:sp>
        <p:nvSpPr>
          <p:cNvPr id="5" name="텍스트 개체 틀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altLang="ko-KR" dirty="0" smtClean="0">
                <a:latin typeface="HY나무B" pitchFamily="18" charset="-127"/>
                <a:ea typeface="HY나무B" pitchFamily="18" charset="-127"/>
              </a:rPr>
              <a:t>2x4 </a:t>
            </a: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외벽구조</a:t>
            </a:r>
            <a:endParaRPr lang="ko-KR" altLang="en-US" dirty="0">
              <a:latin typeface="HY나무B" pitchFamily="18" charset="-127"/>
              <a:ea typeface="HY나무B" pitchFamily="18" charset="-127"/>
            </a:endParaRPr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altLang="ko-KR" dirty="0" smtClean="0">
                <a:latin typeface="HY나무B" pitchFamily="18" charset="-127"/>
                <a:ea typeface="HY나무B" pitchFamily="18" charset="-127"/>
              </a:rPr>
              <a:t>2x6 </a:t>
            </a:r>
            <a:r>
              <a:rPr lang="ko-KR" altLang="en-US" dirty="0" smtClean="0">
                <a:latin typeface="HY나무B" pitchFamily="18" charset="-127"/>
                <a:ea typeface="HY나무B" pitchFamily="18" charset="-127"/>
              </a:rPr>
              <a:t>외벽구조</a:t>
            </a:r>
            <a:endParaRPr lang="ko-KR" altLang="en-US" dirty="0">
              <a:latin typeface="HY나무B" pitchFamily="18" charset="-127"/>
              <a:ea typeface="HY나무B" pitchFamily="18" charset="-127"/>
            </a:endParaRPr>
          </a:p>
        </p:txBody>
      </p:sp>
      <p:pic>
        <p:nvPicPr>
          <p:cNvPr id="14" name="내용 개체 틀 13" descr="26.bmp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713287" y="2276872"/>
            <a:ext cx="3905250" cy="4104456"/>
          </a:xfrm>
        </p:spPr>
      </p:pic>
      <p:pic>
        <p:nvPicPr>
          <p:cNvPr id="18" name="내용 개체 틀 17" descr="24.bmp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755576" y="2420888"/>
            <a:ext cx="3600399" cy="396044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>
                <a:latin typeface="HY나무B" pitchFamily="18" charset="-127"/>
                <a:ea typeface="HY나무B" pitchFamily="18" charset="-127"/>
              </a:rPr>
              <a:t>경량목구조</a:t>
            </a:r>
            <a:endParaRPr lang="ko-KR" altLang="en-US" dirty="0">
              <a:latin typeface="HY나무B" pitchFamily="18" charset="-127"/>
              <a:ea typeface="HY나무B" pitchFamily="18" charset="-127"/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ko-KR" altLang="en-US" sz="2500" dirty="0" smtClean="0">
                <a:latin typeface="HY나무B" pitchFamily="18" charset="-127"/>
                <a:ea typeface="HY나무B" pitchFamily="18" charset="-127"/>
              </a:rPr>
              <a:t>바닥</a:t>
            </a:r>
            <a:r>
              <a:rPr lang="en-US" altLang="ko-KR" sz="2500" dirty="0" smtClean="0">
                <a:latin typeface="HY나무B" pitchFamily="18" charset="-127"/>
                <a:ea typeface="HY나무B" pitchFamily="18" charset="-127"/>
              </a:rPr>
              <a:t> </a:t>
            </a:r>
            <a:r>
              <a:rPr lang="ko-KR" altLang="en-US" sz="2500" dirty="0" smtClean="0">
                <a:latin typeface="HY나무B" pitchFamily="18" charset="-127"/>
                <a:ea typeface="HY나무B" pitchFamily="18" charset="-127"/>
              </a:rPr>
              <a:t>구조 </a:t>
            </a:r>
            <a:endParaRPr lang="ko-KR" altLang="en-US" sz="2500" dirty="0">
              <a:latin typeface="HY나무B" pitchFamily="18" charset="-127"/>
              <a:ea typeface="HY나무B" pitchFamily="18" charset="-127"/>
            </a:endParaRPr>
          </a:p>
        </p:txBody>
      </p:sp>
      <p:pic>
        <p:nvPicPr>
          <p:cNvPr id="7" name="내용 개체 틀 6" descr="바닥.bmp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95536" y="2276872"/>
            <a:ext cx="3672407" cy="4104456"/>
          </a:xfrm>
        </p:spPr>
      </p:pic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ko-KR" altLang="en-US" sz="2500" dirty="0" smtClean="0">
                <a:latin typeface="HY나무B" pitchFamily="18" charset="-127"/>
                <a:ea typeface="HY나무B" pitchFamily="18" charset="-127"/>
              </a:rPr>
              <a:t>지붕</a:t>
            </a:r>
            <a:r>
              <a:rPr lang="en-US" altLang="ko-KR" sz="2500" dirty="0" smtClean="0">
                <a:latin typeface="HY나무B" pitchFamily="18" charset="-127"/>
                <a:ea typeface="HY나무B" pitchFamily="18" charset="-127"/>
              </a:rPr>
              <a:t>, </a:t>
            </a:r>
            <a:r>
              <a:rPr lang="ko-KR" altLang="en-US" sz="2500" dirty="0" smtClean="0">
                <a:latin typeface="HY나무B" pitchFamily="18" charset="-127"/>
                <a:ea typeface="HY나무B" pitchFamily="18" charset="-127"/>
              </a:rPr>
              <a:t>천장장선</a:t>
            </a:r>
            <a:endParaRPr lang="ko-KR" altLang="en-US" sz="2500" dirty="0">
              <a:latin typeface="HY나무B" pitchFamily="18" charset="-127"/>
              <a:ea typeface="HY나무B" pitchFamily="18" charset="-127"/>
            </a:endParaRPr>
          </a:p>
        </p:txBody>
      </p:sp>
      <p:pic>
        <p:nvPicPr>
          <p:cNvPr id="8" name="내용 개체 틀 7" descr="지붕.bmp"/>
          <p:cNvPicPr>
            <a:picLocks noGrp="1" noChangeAspect="1"/>
          </p:cNvPicPr>
          <p:nvPr>
            <p:ph sz="quarter" idx="4"/>
          </p:nvPr>
        </p:nvPicPr>
        <p:blipFill>
          <a:blip r:embed="rId4" cstate="print"/>
          <a:stretch>
            <a:fillRect/>
          </a:stretch>
        </p:blipFill>
        <p:spPr>
          <a:xfrm>
            <a:off x="4651375" y="2204864"/>
            <a:ext cx="4029075" cy="410445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1389</TotalTime>
  <Words>1194</Words>
  <Application>Microsoft Office PowerPoint</Application>
  <PresentationFormat>화면 슬라이드 쇼(4:3)</PresentationFormat>
  <Paragraphs>244</Paragraphs>
  <Slides>34</Slides>
  <Notes>26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34</vt:i4>
      </vt:variant>
    </vt:vector>
  </HeadingPairs>
  <TitlesOfParts>
    <vt:vector size="35" baseType="lpstr">
      <vt:lpstr>Office 테마</vt:lpstr>
      <vt:lpstr>목조 주택</vt:lpstr>
      <vt:lpstr>목차</vt:lpstr>
      <vt:lpstr>목조주택 이란</vt:lpstr>
      <vt:lpstr>목조주택</vt:lpstr>
      <vt:lpstr>목조주택의 종류 </vt:lpstr>
      <vt:lpstr> 경량목구조 방식  (Light Weight Wood Freme House)</vt:lpstr>
      <vt:lpstr>경량목구조</vt:lpstr>
      <vt:lpstr>경량목구조</vt:lpstr>
      <vt:lpstr>경량목구조</vt:lpstr>
      <vt:lpstr>기둥-보 구조 방식  (Post&amp;Beam) </vt:lpstr>
      <vt:lpstr>중목구조 방식  (Heavy Timber Framing System)  </vt:lpstr>
      <vt:lpstr>통나무 구조방식  (Log House) </vt:lpstr>
      <vt:lpstr>통나무 구조방식</vt:lpstr>
      <vt:lpstr>발륜구조방식  (Balloon Freaming) </vt:lpstr>
      <vt:lpstr> 플랫폼구조방식  (Platfrom Freaming) </vt:lpstr>
      <vt:lpstr>플랫폼과 풍선 목구조 비교</vt:lpstr>
      <vt:lpstr> 모빌 홈 (Mobile Home) </vt:lpstr>
      <vt:lpstr>공장제 판넬 공법  (Factory Built Panelized System) </vt:lpstr>
      <vt:lpstr>목조주택 자재</vt:lpstr>
      <vt:lpstr>구조재 </vt:lpstr>
      <vt:lpstr>I joist (장선용)</vt:lpstr>
      <vt:lpstr>인슐레이션</vt:lpstr>
      <vt:lpstr>OSB 합판</vt:lpstr>
      <vt:lpstr>목재사이딩</vt:lpstr>
      <vt:lpstr>루바</vt:lpstr>
      <vt:lpstr>몰딩</vt:lpstr>
      <vt:lpstr>온돌마루</vt:lpstr>
      <vt:lpstr>온돌마루</vt:lpstr>
      <vt:lpstr>욕실자재</vt:lpstr>
      <vt:lpstr>합판(일반합판)</vt:lpstr>
      <vt:lpstr>합판 (미송합판)</vt:lpstr>
      <vt:lpstr>목조주택의 장점</vt:lpstr>
      <vt:lpstr>목조주택의 단점</vt:lpstr>
      <vt:lpstr>목조주택의 전망</vt:lpstr>
    </vt:vector>
  </TitlesOfParts>
  <Company>XP SP3 FINAL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악기속의 목재</dc:title>
  <dc:creator>snoopy</dc:creator>
  <cp:lastModifiedBy>Windows XP</cp:lastModifiedBy>
  <cp:revision>143</cp:revision>
  <dcterms:created xsi:type="dcterms:W3CDTF">2011-05-18T13:17:45Z</dcterms:created>
  <dcterms:modified xsi:type="dcterms:W3CDTF">2011-06-07T05:35:09Z</dcterms:modified>
</cp:coreProperties>
</file>